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9" r:id="rId3"/>
    <p:sldId id="261" r:id="rId4"/>
    <p:sldId id="340" r:id="rId5"/>
    <p:sldId id="259" r:id="rId6"/>
    <p:sldId id="260" r:id="rId7"/>
    <p:sldId id="262" r:id="rId8"/>
    <p:sldId id="264" r:id="rId9"/>
    <p:sldId id="265" r:id="rId10"/>
    <p:sldId id="266" r:id="rId11"/>
    <p:sldId id="268" r:id="rId12"/>
    <p:sldId id="326" r:id="rId13"/>
    <p:sldId id="339" r:id="rId14"/>
    <p:sldId id="325" r:id="rId15"/>
    <p:sldId id="338" r:id="rId16"/>
    <p:sldId id="327" r:id="rId17"/>
    <p:sldId id="328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41" r:id="rId26"/>
    <p:sldId id="277" r:id="rId27"/>
    <p:sldId id="319" r:id="rId28"/>
    <p:sldId id="278" r:id="rId29"/>
    <p:sldId id="275" r:id="rId30"/>
    <p:sldId id="342" r:id="rId31"/>
    <p:sldId id="276" r:id="rId32"/>
    <p:sldId id="273" r:id="rId33"/>
    <p:sldId id="274" r:id="rId3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6404" autoAdjust="0"/>
  </p:normalViewPr>
  <p:slideViewPr>
    <p:cSldViewPr>
      <p:cViewPr varScale="1">
        <p:scale>
          <a:sx n="116" d="100"/>
          <a:sy n="116" d="100"/>
        </p:scale>
        <p:origin x="15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E0D647-878F-4465-987E-F434F5FFA658}" type="datetimeFigureOut">
              <a:rPr lang="hr-HR" smtClean="0"/>
              <a:pPr/>
              <a:t>21.6.2022.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6E13EE-FC16-48C7-A8B1-1D95EC8C1C3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3600399"/>
          </a:xfrm>
        </p:spPr>
        <p:txBody>
          <a:bodyPr>
            <a:normAutofit fontScale="90000"/>
          </a:bodyPr>
          <a:lstStyle/>
          <a:p>
            <a:pPr algn="r"/>
            <a:r>
              <a:rPr lang="hr-HR" dirty="0"/>
              <a:t/>
            </a:r>
            <a:br>
              <a:rPr lang="hr-HR" dirty="0"/>
            </a:br>
            <a:r>
              <a:rPr lang="hr-HR" sz="3600" dirty="0"/>
              <a:t>Izvješće o stanju sigurnosti, provođenju ŠPP-a te mjerama poduzetim u cilju zaštite prava učenika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sz="2200" b="1" cap="none" dirty="0">
                <a:solidFill>
                  <a:srgbClr val="00B0F0"/>
                </a:solidFill>
              </a:rPr>
              <a:t>Školska godina 2021./’22.</a:t>
            </a:r>
            <a:br>
              <a:rPr lang="hr-HR" sz="2200" b="1" cap="none" dirty="0">
                <a:solidFill>
                  <a:srgbClr val="00B0F0"/>
                </a:solidFill>
              </a:rPr>
            </a:br>
            <a:r>
              <a:rPr lang="hr-HR" sz="2200" dirty="0"/>
              <a:t>OŠ Zlatar Bistrica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5949280"/>
            <a:ext cx="6705600" cy="648072"/>
          </a:xfrm>
        </p:spPr>
        <p:txBody>
          <a:bodyPr>
            <a:noAutofit/>
          </a:bodyPr>
          <a:lstStyle/>
          <a:p>
            <a:endParaRPr lang="hr-HR" sz="1600" dirty="0"/>
          </a:p>
          <a:p>
            <a:pPr algn="r"/>
            <a:r>
              <a:rPr lang="hr-HR" sz="1800" dirty="0">
                <a:solidFill>
                  <a:schemeClr val="tx1"/>
                </a:solidFill>
              </a:rPr>
              <a:t>Učiteljsko vijeće, 24. lipnja 2022.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Pravo na neometani </a:t>
            </a:r>
            <a:br>
              <a:rPr lang="pl-PL" sz="3600" dirty="0"/>
            </a:br>
            <a:r>
              <a:rPr lang="pl-PL" sz="3600" dirty="0"/>
              <a:t>odgojno-obrazovni rad (čl. 23.)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556792"/>
            <a:ext cx="8153400" cy="5112568"/>
          </a:xfrm>
        </p:spPr>
        <p:txBody>
          <a:bodyPr>
            <a:normAutofit fontScale="55000" lnSpcReduction="20000"/>
          </a:bodyPr>
          <a:lstStyle/>
          <a:p>
            <a:r>
              <a:rPr lang="hr-HR" dirty="0"/>
              <a:t>Sustavno se provode sve odredbe </a:t>
            </a:r>
            <a:r>
              <a:rPr lang="hr-HR" b="1" dirty="0"/>
              <a:t>Kućnog reda </a:t>
            </a:r>
            <a:r>
              <a:rPr lang="hr-HR" dirty="0"/>
              <a:t>te se postupa propisanim načinima u slučaju njegova kršenja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hr-HR" dirty="0"/>
              <a:t>izrečene pedagoške mjere upozorenja:</a:t>
            </a:r>
            <a:r>
              <a:rPr lang="hr-HR" dirty="0">
                <a:solidFill>
                  <a:srgbClr val="C00000"/>
                </a:solidFill>
              </a:rPr>
              <a:t> </a:t>
            </a:r>
            <a:r>
              <a:rPr lang="hr-HR" dirty="0">
                <a:solidFill>
                  <a:srgbClr val="FF0000"/>
                </a:solidFill>
              </a:rPr>
              <a:t>15 OPOMENA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900" i="1" dirty="0">
                <a:solidFill>
                  <a:srgbClr val="002060"/>
                </a:solidFill>
                <a:latin typeface="+mj-lt"/>
                <a:ea typeface="Arial" panose="020B0604020202020204" pitchFamily="34" charset="0"/>
              </a:rPr>
              <a:t>zbog učestalog ometanja odgojno-obrazovnog rada te uznemiravanja učenika i radnika škole (5)</a:t>
            </a:r>
            <a:endParaRPr lang="hr-HR" sz="2900" i="1" dirty="0">
              <a:solidFill>
                <a:srgbClr val="00206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900" i="1" dirty="0">
                <a:solidFill>
                  <a:srgbClr val="002060"/>
                </a:solidFill>
              </a:rPr>
              <a:t>zbog ometanja odgojno-obrazovnog rada i prisvajanja tuđe stvari (4)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900" i="1" dirty="0">
                <a:solidFill>
                  <a:srgbClr val="002060"/>
                </a:solidFill>
                <a:latin typeface="+mj-lt"/>
              </a:rPr>
              <a:t>zbog udaranja i ponašanja koje može ugroziti sigurnost drugog učenika, ali bez težih posljedica (3)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900" i="1" dirty="0">
                <a:solidFill>
                  <a:srgbClr val="002060"/>
                </a:solidFill>
                <a:latin typeface="+mj-lt"/>
                <a:ea typeface="Arial" panose="020B0604020202020204" pitchFamily="34" charset="0"/>
              </a:rPr>
              <a:t>zbog </a:t>
            </a:r>
            <a:r>
              <a:rPr lang="hr-HR" sz="2900" i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korištenja mobilnog uređaja tijekom odgojno-obrazovnog rada u nedozvoljene svrhe</a:t>
            </a:r>
            <a:r>
              <a:rPr lang="hr-HR" sz="2900" i="1" dirty="0">
                <a:solidFill>
                  <a:srgbClr val="002060"/>
                </a:solidFill>
                <a:latin typeface="+mj-lt"/>
                <a:ea typeface="Arial" panose="020B0604020202020204" pitchFamily="34" charset="0"/>
              </a:rPr>
              <a:t> i ometanja odgojno- obrazovnog rada (1)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900" i="1" dirty="0">
                <a:solidFill>
                  <a:srgbClr val="002060"/>
                </a:solidFill>
              </a:rPr>
              <a:t>zbog unošenja i konzumiranja psihoaktivnog sredstva u prostoru škole (1)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900" i="1" dirty="0">
                <a:solidFill>
                  <a:srgbClr val="002060"/>
                </a:solidFill>
              </a:rPr>
              <a:t>zbog neprimjerenog ponašanja i oštećenja školske imovine (1)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Postupanje prema </a:t>
            </a:r>
            <a:r>
              <a:rPr lang="hr-HR" b="1" dirty="0"/>
              <a:t>učenicima s teškoćama </a:t>
            </a:r>
            <a:r>
              <a:rPr lang="hr-HR" dirty="0"/>
              <a:t>u skladu s njegovim mogućnostima i teškoćama </a:t>
            </a:r>
          </a:p>
          <a:p>
            <a:pPr lvl="1"/>
            <a:r>
              <a:rPr lang="hr-HR" sz="2900" dirty="0">
                <a:solidFill>
                  <a:schemeClr val="accent2">
                    <a:lumMod val="75000"/>
                  </a:schemeClr>
                </a:solidFill>
              </a:rPr>
              <a:t>1 pomoćnica u nastavi u sklopu projekta Baltazar 5</a:t>
            </a:r>
          </a:p>
          <a:p>
            <a:pPr lvl="1"/>
            <a:r>
              <a:rPr lang="hr-HR" sz="2900" dirty="0">
                <a:solidFill>
                  <a:schemeClr val="accent2">
                    <a:lumMod val="75000"/>
                  </a:schemeClr>
                </a:solidFill>
              </a:rPr>
              <a:t>2 pomoćnika u nastavi preko Udruge Sv. Ana</a:t>
            </a:r>
          </a:p>
          <a:p>
            <a:pPr lvl="1"/>
            <a:r>
              <a:rPr lang="hr-HR" sz="2900" dirty="0">
                <a:solidFill>
                  <a:schemeClr val="accent2">
                    <a:lumMod val="75000"/>
                  </a:schemeClr>
                </a:solidFill>
              </a:rPr>
              <a:t>1 pomoćnik u nastavi preko Udruge Feniks</a:t>
            </a:r>
          </a:p>
          <a:p>
            <a:pPr marL="365760" lvl="1" indent="0">
              <a:buNone/>
            </a:pPr>
            <a:endParaRPr lang="hr-HR" sz="2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dirty="0"/>
              <a:t>organizirana kontinuirana pomoć u učenju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ŠPP (čl. 23. i 24.)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0944" y="1844824"/>
            <a:ext cx="8279832" cy="5141168"/>
          </a:xfrm>
        </p:spPr>
        <p:txBody>
          <a:bodyPr>
            <a:normAutofit/>
          </a:bodyPr>
          <a:lstStyle/>
          <a:p>
            <a:r>
              <a:rPr lang="hr-HR" sz="2000" dirty="0"/>
              <a:t>Škola ima </a:t>
            </a:r>
            <a:r>
              <a:rPr lang="hr-HR" sz="2000" b="1" dirty="0"/>
              <a:t>preventivnu strategiju kroz koje provodi preventivne programe i aktivnosti </a:t>
            </a:r>
            <a:r>
              <a:rPr lang="hr-HR" sz="2000" dirty="0"/>
              <a:t>te prema potrebama razvija nove uz odgovarajući model njihova praćenja i vrednovanja</a:t>
            </a:r>
          </a:p>
          <a:p>
            <a:endParaRPr lang="hr-HR" sz="2000" dirty="0"/>
          </a:p>
          <a:p>
            <a:r>
              <a:rPr lang="hr-HR" sz="2400" dirty="0"/>
              <a:t>Provode se u okviru </a:t>
            </a:r>
            <a:r>
              <a:rPr lang="hr-HR" sz="2000" dirty="0">
                <a:solidFill>
                  <a:schemeClr val="accent2"/>
                </a:solidFill>
              </a:rPr>
              <a:t>redovne nastave, SR-a, izvannastavnih aktivnosti, projekata, predavanja i drugih aktivnosti </a:t>
            </a:r>
            <a:r>
              <a:rPr lang="hr-HR" sz="1800" i="1" dirty="0">
                <a:solidFill>
                  <a:schemeClr val="accent6">
                    <a:lumMod val="75000"/>
                  </a:schemeClr>
                </a:solidFill>
              </a:rPr>
              <a:t>(npr. uređenje panoa škole, materijala za roditelje na mrežnoj stranici škole, aktivnosti Vijeća učenika…)</a:t>
            </a:r>
          </a:p>
          <a:p>
            <a:endParaRPr lang="hr-HR" sz="1800" dirty="0"/>
          </a:p>
          <a:p>
            <a:r>
              <a:rPr lang="hr-HR" sz="2000" dirty="0"/>
              <a:t>Provode se i na roditeljskim sastancima, najmanje jednom godišnje (predavanja za roditelje)</a:t>
            </a:r>
            <a:endParaRPr lang="hr-H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108" y="188640"/>
            <a:ext cx="893778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u="sng" dirty="0">
                <a:solidFill>
                  <a:srgbClr val="7030A0"/>
                </a:solidFill>
              </a:rPr>
              <a:t>PREVENTIVNE TEME I AKTIVNOSTI ODRŽANE NA SR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/>
              <a:t>1. RAZRED                                      Andreja Jertec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423848" cy="5256584"/>
          </a:xfrm>
        </p:spPr>
        <p:txBody>
          <a:bodyPr>
            <a:normAutofit lnSpcReduction="10000"/>
          </a:bodyPr>
          <a:lstStyle/>
          <a:p>
            <a:r>
              <a:rPr lang="hr-HR" sz="1900" dirty="0">
                <a:latin typeface="+mj-lt"/>
                <a:cs typeface="Arial" panose="020B0604020202020204" pitchFamily="34" charset="0"/>
              </a:rPr>
              <a:t>30.9.2021. – Razredna pravila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8.10.2021. – ŠPP: Pravila ponašanja u razredu – </a:t>
            </a:r>
            <a:r>
              <a:rPr lang="hr-HR" sz="1600" i="1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28.10.2021. – Važnost redovitog vježbanja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11.11.2021. – Kako pomažemo roditeljima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16.11.2021. – ŠPP: Svi smo mi  Šarenko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600" dirty="0">
              <a:solidFill>
                <a:schemeClr val="accent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30.11.2021. – Opasnosti koje nas svakodnevno okružuju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14.12.2021. – Kako se ponašamo prema djeci i odraslima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20.1.2022. – Razredne vrijednosti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28.1.2022. – Radionica JA I DRUGI „Skakutalo”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3.2. 2022. – Oprez u svakodnevnom životu – računalne vrijednosti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21.3.2022. – Sigurnost u prometu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5.4.2022. – Pravilno držanje tijela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28.4.2022. – Dan planeta Zemlje</a:t>
            </a:r>
          </a:p>
          <a:p>
            <a:r>
              <a:rPr lang="hr-HR" sz="1900" dirty="0">
                <a:latin typeface="+mj-lt"/>
                <a:cs typeface="Arial" panose="020B0604020202020204" pitchFamily="34" charset="0"/>
              </a:rPr>
              <a:t>26.5.2022. – Prijateljstvo</a:t>
            </a:r>
          </a:p>
          <a:p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1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2. A razred                                  Sanja </a:t>
            </a:r>
            <a:r>
              <a:rPr lang="hr-HR" sz="2800" dirty="0" err="1"/>
              <a:t>Martinjak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352928" cy="5040560"/>
          </a:xfrm>
        </p:spPr>
        <p:txBody>
          <a:bodyPr>
            <a:normAutofit lnSpcReduction="10000"/>
          </a:bodyPr>
          <a:lstStyle/>
          <a:p>
            <a:r>
              <a:rPr lang="hr-HR" sz="2000" dirty="0"/>
              <a:t>10.9.2021. – Šumarica- obilazak staze </a:t>
            </a:r>
          </a:p>
          <a:p>
            <a:r>
              <a:rPr lang="hr-HR" sz="2000" dirty="0"/>
              <a:t>22.9.2021. – Zelena čistka </a:t>
            </a:r>
          </a:p>
          <a:p>
            <a:pPr fontAlgn="t"/>
            <a:r>
              <a:rPr lang="hr-HR" sz="2000" dirty="0"/>
              <a:t>14.10.2021. – Svjetski dan zaštite životinja – integrirani dan </a:t>
            </a:r>
          </a:p>
          <a:p>
            <a:pPr fontAlgn="t"/>
            <a:r>
              <a:rPr lang="hr-HR" sz="2000" dirty="0"/>
              <a:t>12.10.2021. – </a:t>
            </a:r>
            <a:r>
              <a:rPr lang="pl-PL" sz="2000" dirty="0"/>
              <a:t>Dan zahvalnosti za plodove Zemlje </a:t>
            </a:r>
            <a:endParaRPr lang="hr-HR" sz="2000" dirty="0"/>
          </a:p>
          <a:p>
            <a:pPr fontAlgn="t"/>
            <a:r>
              <a:rPr lang="hr-HR" sz="2000" dirty="0"/>
              <a:t>15.10.2021. – Dan kruha i međunarodni dan pješaćenja </a:t>
            </a:r>
          </a:p>
          <a:p>
            <a:pPr fontAlgn="t"/>
            <a:r>
              <a:rPr lang="hr-HR" sz="2000" dirty="0"/>
              <a:t>31.10.2021. – Svjetski dan štednje                                                       </a:t>
            </a:r>
          </a:p>
          <a:p>
            <a:pPr fontAlgn="t"/>
            <a:r>
              <a:rPr lang="hr-HR" sz="2000" dirty="0"/>
              <a:t>12.1.2022. – Planiranje slobodnog vremena</a:t>
            </a:r>
          </a:p>
          <a:p>
            <a:pPr fontAlgn="t"/>
            <a:r>
              <a:rPr lang="hr-HR" sz="2000" dirty="0"/>
              <a:t>19.1 2022. – Pravilno pranje ruku </a:t>
            </a:r>
          </a:p>
          <a:p>
            <a:pPr fontAlgn="t"/>
            <a:r>
              <a:rPr lang="hr-HR" sz="2000" dirty="0"/>
              <a:t>2.2.2022. – Odgovornost za vlastito zdravlje</a:t>
            </a:r>
          </a:p>
          <a:p>
            <a:pPr fontAlgn="t"/>
            <a:r>
              <a:rPr lang="pl-PL" sz="2000" dirty="0"/>
              <a:t>9.3.2022. </a:t>
            </a:r>
            <a:r>
              <a:rPr lang="hr-HR" sz="2000" dirty="0"/>
              <a:t>– </a:t>
            </a:r>
            <a:r>
              <a:rPr lang="pl-PL" sz="2000" dirty="0"/>
              <a:t>Sigurnost u prometu</a:t>
            </a:r>
            <a:endParaRPr lang="hr-HR" sz="2000" dirty="0"/>
          </a:p>
          <a:p>
            <a:pPr fontAlgn="t"/>
            <a:r>
              <a:rPr lang="hr-HR" sz="2000" dirty="0"/>
              <a:t>16.3.2022. – Kako razgovarati s prijateljem</a:t>
            </a:r>
          </a:p>
          <a:p>
            <a:pPr fontAlgn="t"/>
            <a:r>
              <a:rPr lang="hr-HR" sz="2000" dirty="0"/>
              <a:t>23.3.2022. – Poštujemo li razlike među nama?</a:t>
            </a:r>
          </a:p>
          <a:p>
            <a:pPr fontAlgn="t"/>
            <a:r>
              <a:rPr lang="hr-HR" sz="2000" dirty="0"/>
              <a:t>25.5.2022. – ŠPP: Kako biramo prijatelje?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600" dirty="0">
              <a:solidFill>
                <a:schemeClr val="accent2"/>
              </a:solidFill>
              <a:latin typeface="+mj-lt"/>
              <a:cs typeface="Arial" panose="020B0604020202020204" pitchFamily="34" charset="0"/>
            </a:endParaRPr>
          </a:p>
          <a:p>
            <a:pPr fontAlgn="t"/>
            <a:endParaRPr lang="hr-HR" sz="2000" dirty="0"/>
          </a:p>
          <a:p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05453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2. B RAZRED				        	Monika Cvetko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60620" y="1488232"/>
            <a:ext cx="8603868" cy="53697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r-HR" sz="800" dirty="0"/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24.9.2021. – Moje ponašanje u školi 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15.9.2021. – Razredna pravila 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15.10.2021. – Dan zahvalnosti za plodove zemlje 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14.10.2021. – Pravilna i zdrava prehrana- obilježen Tjedan školskog doručka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24. 10.2021. – ŠPP: Pravila ponašanja i prihvaćanje različitosti u razred </a:t>
            </a:r>
            <a:r>
              <a:rPr lang="hr-HR" sz="36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– </a:t>
            </a:r>
            <a:r>
              <a:rPr lang="hr-HR" sz="36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7.11.2021. – Ja sam brižno biće 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09.12.2021. – Tišina glasno zvoni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03.12.2021. – animirani film Jacoba Freya Poklon - Međunarodni dan osoba s invaliditetom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20.1.2022. – Moje navike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3.2.2022. – Odgovornost za vlastito zdravlje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17.3.2022. – Uzorno ponašanje na Internetu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25.3.2022. – Razredne vrijednosti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12.5.2022. – Moja obitelj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20.5.2022. – Prihvaćanje različitosti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3.6.2022. – Igrajmo se zajedno</a:t>
            </a:r>
          </a:p>
          <a:p>
            <a:r>
              <a:rPr lang="hr-HR" sz="3600" dirty="0">
                <a:latin typeface="+mj-lt"/>
                <a:cs typeface="Arial" panose="020B0604020202020204" pitchFamily="34" charset="0"/>
              </a:rPr>
              <a:t>15.6.2022. – ŠPP: Kako biramo prijatelje? – </a:t>
            </a:r>
            <a:r>
              <a:rPr lang="hr-HR" sz="36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3600" dirty="0">
              <a:solidFill>
                <a:schemeClr val="accent2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32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3. A razred                                   Rajna Borovčak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42728" y="1700808"/>
            <a:ext cx="8658544" cy="4752528"/>
          </a:xfrm>
        </p:spPr>
        <p:txBody>
          <a:bodyPr>
            <a:noAutofit/>
          </a:bodyPr>
          <a:lstStyle/>
          <a:p>
            <a:endParaRPr lang="hr-HR" sz="1400" dirty="0"/>
          </a:p>
          <a:p>
            <a:r>
              <a:rPr lang="hr-HR" sz="2000" dirty="0"/>
              <a:t>2.10.2021.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Naša razredna pravila – Što ne želimo</a:t>
            </a:r>
          </a:p>
          <a:p>
            <a:r>
              <a:rPr lang="hr-HR" sz="2000" dirty="0"/>
              <a:t>23.10.2021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Posljedice našeg neprihvatljivog ponašanja</a:t>
            </a:r>
          </a:p>
          <a:p>
            <a:r>
              <a:rPr lang="hr-HR" sz="2000" dirty="0"/>
              <a:t>15.11.2021.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ŠPP: Što je sreća </a:t>
            </a:r>
            <a:r>
              <a:rPr lang="hr-HR" sz="16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  <a:endParaRPr lang="hr-HR" sz="1600" dirty="0"/>
          </a:p>
          <a:p>
            <a:pPr fontAlgn="t"/>
            <a:r>
              <a:rPr lang="hr-HR" sz="2000" dirty="0"/>
              <a:t>19.12.2021.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ŠPP: Kiko i ruka </a:t>
            </a:r>
            <a:r>
              <a:rPr lang="hr-HR" sz="16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600" dirty="0"/>
          </a:p>
          <a:p>
            <a:pPr fontAlgn="t"/>
            <a:r>
              <a:rPr lang="hr-HR" sz="2000" dirty="0"/>
              <a:t>13.11.2021.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Nasilje je loše</a:t>
            </a:r>
          </a:p>
          <a:p>
            <a:pPr fontAlgn="t"/>
            <a:r>
              <a:rPr lang="hr-HR" sz="2000" dirty="0"/>
              <a:t>27.11.2021.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Svi jednaki-svi različiti</a:t>
            </a:r>
          </a:p>
          <a:p>
            <a:pPr fontAlgn="t"/>
            <a:r>
              <a:rPr lang="hr-HR" sz="2000" dirty="0"/>
              <a:t>20.1.2022.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Osobna higijena</a:t>
            </a:r>
          </a:p>
          <a:p>
            <a:pPr fontAlgn="t"/>
            <a:r>
              <a:rPr lang="hr-HR" sz="2000" dirty="0"/>
              <a:t>28.1.2022.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Prava djeteta</a:t>
            </a:r>
          </a:p>
          <a:p>
            <a:pPr fontAlgn="t"/>
            <a:r>
              <a:rPr lang="hr-HR" sz="2000" dirty="0"/>
              <a:t>17.3.2022.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Igrajmo se zajedno</a:t>
            </a:r>
          </a:p>
          <a:p>
            <a:pPr fontAlgn="t"/>
            <a:r>
              <a:rPr lang="hr-HR" sz="2000" dirty="0"/>
              <a:t>31.3.2022.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Problem? – tražimo rješenja</a:t>
            </a:r>
          </a:p>
          <a:p>
            <a:pPr fontAlgn="t"/>
            <a:r>
              <a:rPr lang="hr-HR" sz="2000" dirty="0"/>
              <a:t>19.5.2022. </a:t>
            </a:r>
            <a:r>
              <a:rPr lang="hr-HR" sz="20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2000" dirty="0"/>
              <a:t>Kakav okoliš želimo?</a:t>
            </a:r>
          </a:p>
        </p:txBody>
      </p:sp>
    </p:spTree>
    <p:extLst>
      <p:ext uri="{BB962C8B-B14F-4D97-AF65-F5344CB8AC3E}">
        <p14:creationId xmlns:p14="http://schemas.microsoft.com/office/powerpoint/2010/main" val="1399283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3. B RAZRED                                      Sanja Čebrajac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5000600"/>
          </a:xfrm>
        </p:spPr>
        <p:txBody>
          <a:bodyPr>
            <a:normAutofit fontScale="85000" lnSpcReduction="20000"/>
          </a:bodyPr>
          <a:lstStyle/>
          <a:p>
            <a:pPr fontAlgn="ctr"/>
            <a:r>
              <a:rPr lang="hr-HR" sz="2100" dirty="0">
                <a:latin typeface="+mj-lt"/>
              </a:rPr>
              <a:t>16.9.2021. 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Razredna pravila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30.9.2021.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Moja prava</a:t>
            </a:r>
            <a:r>
              <a:rPr lang="hr-HR" sz="2100" dirty="0">
                <a:latin typeface="+mj-lt"/>
              </a:rPr>
              <a:t>, moje dužnosti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7.10. 2021.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Pomoć u kući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14.10.2021.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Voda-najzdravije piće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16.11.2021.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Talent i postignuća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25.11.2021.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Upoznajem sebe i druge</a:t>
            </a:r>
          </a:p>
          <a:p>
            <a:pPr fontAlgn="ctr"/>
            <a:r>
              <a:rPr lang="pl-PL" sz="2100" dirty="0">
                <a:latin typeface="+mj-lt"/>
                <a:cs typeface="Arial" panose="020B0604020202020204" pitchFamily="34" charset="0"/>
              </a:rPr>
              <a:t>9.12.2021. </a:t>
            </a:r>
            <a:r>
              <a:rPr lang="hr-HR" sz="2100" dirty="0">
                <a:latin typeface="+mj-lt"/>
              </a:rPr>
              <a:t>– </a:t>
            </a:r>
            <a:r>
              <a:rPr lang="pl-PL" sz="2100" dirty="0">
                <a:latin typeface="+mj-lt"/>
                <a:cs typeface="Arial" panose="020B0604020202020204" pitchFamily="34" charset="0"/>
              </a:rPr>
              <a:t>Postignuća i odgovornost za učenje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11.1.2022.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Prijateljstvo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25.1.2022.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Tjelovježbom do zdravlja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3.2.2022.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Kome mogu pokloniti ljubav?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8.2.2022.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Čuvari prirode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17.2.2022.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Kako ćemo riješiti razredne probleme ?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5.4.2022.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Sadimo cvijeće, ne bacajmo smeće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17.5.2022.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Moja pomoć u kući</a:t>
            </a: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24.5.2022. – ŠPP: Kiko i ruka – </a:t>
            </a:r>
            <a:r>
              <a:rPr lang="hr-HR" sz="21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2100" dirty="0">
              <a:latin typeface="+mj-lt"/>
              <a:cs typeface="Arial" panose="020B0604020202020204" pitchFamily="34" charset="0"/>
            </a:endParaRPr>
          </a:p>
          <a:p>
            <a:pPr fontAlgn="ctr"/>
            <a:r>
              <a:rPr lang="hr-HR" sz="2100" dirty="0">
                <a:latin typeface="+mj-lt"/>
                <a:cs typeface="Arial" panose="020B0604020202020204" pitchFamily="34" charset="0"/>
              </a:rPr>
              <a:t>31.5.2022. </a:t>
            </a:r>
            <a:r>
              <a:rPr lang="hr-HR" sz="2100" dirty="0">
                <a:latin typeface="+mj-lt"/>
              </a:rPr>
              <a:t>– </a:t>
            </a:r>
            <a:r>
              <a:rPr lang="hr-HR" sz="2100" dirty="0">
                <a:latin typeface="+mj-lt"/>
                <a:cs typeface="Arial" panose="020B0604020202020204" pitchFamily="34" charset="0"/>
              </a:rPr>
              <a:t>Dan sporta</a:t>
            </a:r>
          </a:p>
          <a:p>
            <a:pPr fontAlgn="ctr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9128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4. RAZRED                                     Kasandra </a:t>
            </a:r>
            <a:r>
              <a:rPr lang="hr-HR" sz="2800" dirty="0" err="1"/>
              <a:t>Totović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5141168"/>
          </a:xfrm>
        </p:spPr>
        <p:txBody>
          <a:bodyPr>
            <a:normAutofit/>
          </a:bodyPr>
          <a:lstStyle/>
          <a:p>
            <a:r>
              <a:rPr lang="hr-HR" sz="1800" dirty="0"/>
              <a:t>23.9.2021. – Naša razredna pravila-Što ne želimo</a:t>
            </a:r>
          </a:p>
          <a:p>
            <a:r>
              <a:rPr lang="hr-HR" sz="1800" dirty="0"/>
              <a:t>30.9.202.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Svjetski dan zaštite životinja</a:t>
            </a:r>
          </a:p>
          <a:p>
            <a:r>
              <a:rPr lang="hr-HR" sz="1800" dirty="0"/>
              <a:t>7.10.2021.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Zdrava prehrana</a:t>
            </a:r>
          </a:p>
          <a:p>
            <a:r>
              <a:rPr lang="hr-HR" sz="1800" dirty="0"/>
              <a:t>25.11.2021.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</a:t>
            </a:r>
            <a:r>
              <a:rPr lang="hr-HR" sz="1800" dirty="0"/>
              <a:t> ŠPP: Moj junak i ja </a:t>
            </a:r>
            <a:r>
              <a:rPr lang="hr-HR" sz="18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  <a:endParaRPr lang="hr-HR" sz="1800" dirty="0"/>
          </a:p>
          <a:p>
            <a:r>
              <a:rPr lang="hr-HR" sz="1800" dirty="0"/>
              <a:t>2.12.2021.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Ti i ja – slični a različiti</a:t>
            </a:r>
          </a:p>
          <a:p>
            <a:r>
              <a:rPr lang="hr-HR" sz="1800" dirty="0"/>
              <a:t>9.12.2021.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Biti prijatelj</a:t>
            </a:r>
          </a:p>
          <a:p>
            <a:r>
              <a:rPr lang="hr-HR" sz="1800" dirty="0"/>
              <a:t>13.1.2022.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radom do ostvarenja snova</a:t>
            </a:r>
          </a:p>
          <a:p>
            <a:r>
              <a:rPr lang="hr-HR" sz="1800" dirty="0"/>
              <a:t>20.1.2022.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Osjećaji, što ću s njima ?</a:t>
            </a:r>
          </a:p>
          <a:p>
            <a:r>
              <a:rPr lang="hr-HR" sz="1800" dirty="0"/>
              <a:t>3.2.2022.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Naša prava</a:t>
            </a:r>
          </a:p>
          <a:p>
            <a:r>
              <a:rPr lang="hr-HR" sz="1800" dirty="0"/>
              <a:t>10.2.2022.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Ljubav je …</a:t>
            </a:r>
          </a:p>
          <a:p>
            <a:r>
              <a:rPr lang="hr-HR" sz="1800" dirty="0"/>
              <a:t>17.3.2022.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Životne vještine</a:t>
            </a:r>
          </a:p>
          <a:p>
            <a:r>
              <a:rPr lang="hr-HR" sz="1800" dirty="0"/>
              <a:t>31.3.2022.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Pristojno i nepristojno ponašanje</a:t>
            </a:r>
          </a:p>
          <a:p>
            <a:r>
              <a:rPr lang="hr-HR" sz="1800" dirty="0"/>
              <a:t>18.5.2022.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dirty="0"/>
              <a:t>Obitelj je …</a:t>
            </a:r>
          </a:p>
          <a:p>
            <a:r>
              <a:rPr lang="hr-HR" sz="1800" dirty="0"/>
              <a:t>1.6.2022.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ŠPP: </a:t>
            </a:r>
            <a:r>
              <a:rPr lang="hr-HR" sz="1800" dirty="0"/>
              <a:t>Poštivanje pravila i autoriteta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00425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5</a:t>
            </a:r>
            <a:r>
              <a:rPr lang="hr-HR" sz="2400" dirty="0"/>
              <a:t>.</a:t>
            </a:r>
            <a:r>
              <a:rPr lang="hr-HR" sz="2800" dirty="0"/>
              <a:t> A razred                       	           Marija Car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hr-HR" sz="1900" dirty="0">
                <a:latin typeface="+mj-lt"/>
              </a:rPr>
              <a:t>6.9.2021. – Učiti kako učiti – donošenje razrednih pravila</a:t>
            </a:r>
          </a:p>
          <a:p>
            <a:r>
              <a:rPr lang="hr-HR" sz="1900" dirty="0">
                <a:latin typeface="+mj-lt"/>
              </a:rPr>
              <a:t>30.9.2021. – Obaveze i dužnosti učenika – radne navike</a:t>
            </a:r>
          </a:p>
          <a:p>
            <a:r>
              <a:rPr lang="hr-HR" sz="1900" dirty="0">
                <a:latin typeface="+mj-lt"/>
              </a:rPr>
              <a:t>9.10.2021. – Osobna higijena</a:t>
            </a:r>
          </a:p>
          <a:p>
            <a:r>
              <a:rPr lang="hr-HR" sz="1900" dirty="0">
                <a:latin typeface="+mj-lt"/>
              </a:rPr>
              <a:t>14.10.2021. – ŠPP: Vršnjačko nasilje </a:t>
            </a:r>
            <a:r>
              <a:rPr lang="hr-HR" sz="17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– </a:t>
            </a:r>
            <a:r>
              <a:rPr lang="hr-HR" sz="17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  <a:endParaRPr lang="hr-HR" sz="1700" dirty="0">
              <a:latin typeface="+mj-lt"/>
            </a:endParaRPr>
          </a:p>
          <a:p>
            <a:r>
              <a:rPr lang="hr-HR" sz="1900" dirty="0">
                <a:latin typeface="+mj-lt"/>
              </a:rPr>
              <a:t>21.10.2021. – Kako se osjećam u skupini vršnjaka</a:t>
            </a:r>
          </a:p>
          <a:p>
            <a:pPr fontAlgn="b"/>
            <a:r>
              <a:rPr lang="hr-HR" sz="1900" dirty="0">
                <a:latin typeface="+mj-lt"/>
              </a:rPr>
              <a:t>28.10.2021. – Životne vještine i emocionalnost</a:t>
            </a:r>
          </a:p>
          <a:p>
            <a:pPr fontAlgn="b"/>
            <a:r>
              <a:rPr lang="hr-HR" sz="1900" dirty="0">
                <a:latin typeface="+mj-lt"/>
              </a:rPr>
              <a:t>11.11.2021. – ŠPP: Pubertet </a:t>
            </a:r>
            <a:r>
              <a:rPr lang="hr-HR" sz="17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– </a:t>
            </a:r>
            <a:r>
              <a:rPr lang="hr-HR" sz="17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  <a:endParaRPr lang="hr-HR" sz="1700" dirty="0"/>
          </a:p>
          <a:p>
            <a:pPr fontAlgn="b"/>
            <a:r>
              <a:rPr lang="hr-HR" sz="1900" dirty="0">
                <a:latin typeface="+mj-lt"/>
              </a:rPr>
              <a:t>9.12.2021. – Suradnja i timski rad u istraživanju i rješavanju zajedničkih problema u obiteljskoj, razrednoj i široj zajednici </a:t>
            </a:r>
          </a:p>
          <a:p>
            <a:pPr fontAlgn="b"/>
            <a:r>
              <a:rPr lang="hr-HR" sz="1900" dirty="0">
                <a:latin typeface="+mj-lt"/>
              </a:rPr>
              <a:t>16.12.2021. – </a:t>
            </a:r>
            <a:r>
              <a:rPr lang="pl-PL" sz="1900" dirty="0">
                <a:latin typeface="+mj-lt"/>
              </a:rPr>
              <a:t>Neprimjerena vršnjačka ponašanja u pubertetu</a:t>
            </a:r>
          </a:p>
          <a:p>
            <a:r>
              <a:rPr lang="pl-PL" sz="1900" dirty="0">
                <a:latin typeface="+mj-lt"/>
              </a:rPr>
              <a:t>13.1.2022. </a:t>
            </a:r>
            <a:r>
              <a:rPr lang="hr-HR" sz="1900" dirty="0">
                <a:latin typeface="+mj-lt"/>
              </a:rPr>
              <a:t>– ŠPP: </a:t>
            </a:r>
            <a:r>
              <a:rPr lang="pl-PL" sz="1900" dirty="0">
                <a:latin typeface="+mj-lt"/>
              </a:rPr>
              <a:t>Kako se nositi s negativnim emocijama </a:t>
            </a:r>
            <a:r>
              <a:rPr lang="hr-HR" sz="17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– </a:t>
            </a:r>
            <a:r>
              <a:rPr lang="hr-HR" sz="17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  <a:endParaRPr lang="hr-HR" sz="1900" dirty="0"/>
          </a:p>
          <a:p>
            <a:pPr fontAlgn="b"/>
            <a:r>
              <a:rPr lang="pl-PL" sz="1900" dirty="0">
                <a:latin typeface="+mj-lt"/>
              </a:rPr>
              <a:t>20.1.2022. </a:t>
            </a:r>
            <a:r>
              <a:rPr lang="hr-HR" sz="1900" dirty="0">
                <a:latin typeface="+mj-lt"/>
              </a:rPr>
              <a:t>– </a:t>
            </a:r>
            <a:r>
              <a:rPr lang="pl-PL" sz="1900" dirty="0">
                <a:latin typeface="+mj-lt"/>
              </a:rPr>
              <a:t>Uloga i pritisak medija u pubertetu</a:t>
            </a:r>
          </a:p>
          <a:p>
            <a:pPr fontAlgn="b"/>
            <a:r>
              <a:rPr lang="pl-PL" sz="1900" dirty="0">
                <a:latin typeface="+mj-lt"/>
              </a:rPr>
              <a:t>3.2.2022. </a:t>
            </a:r>
            <a:r>
              <a:rPr lang="hr-HR" sz="1900" dirty="0">
                <a:latin typeface="+mj-lt"/>
              </a:rPr>
              <a:t>– </a:t>
            </a:r>
            <a:r>
              <a:rPr lang="pl-PL" sz="1900" dirty="0">
                <a:latin typeface="+mj-lt"/>
              </a:rPr>
              <a:t>Nasilje na Internetu</a:t>
            </a:r>
          </a:p>
          <a:p>
            <a:pPr fontAlgn="b"/>
            <a:r>
              <a:rPr lang="pl-PL" sz="1900" dirty="0">
                <a:latin typeface="+mj-lt"/>
              </a:rPr>
              <a:t>12.5.2022. </a:t>
            </a:r>
            <a:r>
              <a:rPr lang="hr-HR" sz="1900" dirty="0">
                <a:latin typeface="+mj-lt"/>
              </a:rPr>
              <a:t>– </a:t>
            </a:r>
            <a:r>
              <a:rPr lang="pl-PL" sz="1900" dirty="0">
                <a:latin typeface="+mj-lt"/>
              </a:rPr>
              <a:t>Moja obitelj</a:t>
            </a:r>
          </a:p>
          <a:p>
            <a:pPr fontAlgn="b"/>
            <a:r>
              <a:rPr lang="pl-PL" sz="1900" dirty="0">
                <a:latin typeface="+mj-lt"/>
              </a:rPr>
              <a:t>19. 5 2022. </a:t>
            </a:r>
            <a:r>
              <a:rPr lang="hr-HR" sz="1900" dirty="0">
                <a:latin typeface="+mj-lt"/>
              </a:rPr>
              <a:t>– ŠPP: </a:t>
            </a:r>
            <a:r>
              <a:rPr lang="pl-PL" sz="1900" dirty="0">
                <a:latin typeface="+mj-lt"/>
              </a:rPr>
              <a:t>Kako uspješno učiti </a:t>
            </a:r>
            <a:r>
              <a:rPr lang="hr-HR" sz="17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7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7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hr-HR" sz="1200" dirty="0">
              <a:solidFill>
                <a:srgbClr val="7030A0"/>
              </a:solidFill>
            </a:endParaRPr>
          </a:p>
          <a:p>
            <a:pPr fontAlgn="b"/>
            <a:endParaRPr lang="hr-HR" sz="1200" dirty="0">
              <a:solidFill>
                <a:srgbClr val="7030A0"/>
              </a:solidFill>
            </a:endParaRPr>
          </a:p>
          <a:p>
            <a:pPr fontAlgn="b"/>
            <a:endParaRPr lang="hr-H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hr-H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hr-H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hr-HR" sz="1200" dirty="0">
              <a:solidFill>
                <a:srgbClr val="7030A0"/>
              </a:solidFill>
            </a:endParaRPr>
          </a:p>
          <a:p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4157671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5. B razred               			    Ivica Švaljek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lnSpcReduction="10000"/>
          </a:bodyPr>
          <a:lstStyle/>
          <a:p>
            <a:pPr fontAlgn="b"/>
            <a:r>
              <a:rPr lang="hr-HR" sz="1900" dirty="0">
                <a:latin typeface="+mj-lt"/>
              </a:rPr>
              <a:t>24.9.2021. – </a:t>
            </a:r>
            <a:r>
              <a:rPr lang="hr-HR" sz="1900" dirty="0">
                <a:solidFill>
                  <a:srgbClr val="000000"/>
                </a:solidFill>
                <a:latin typeface="+mj-lt"/>
              </a:rPr>
              <a:t>Obaveze i dužnosti učenika</a:t>
            </a:r>
          </a:p>
          <a:p>
            <a:pPr fontAlgn="b"/>
            <a:r>
              <a:rPr lang="hr-HR" sz="1900" dirty="0">
                <a:solidFill>
                  <a:srgbClr val="000000"/>
                </a:solidFill>
                <a:latin typeface="+mj-lt"/>
              </a:rPr>
              <a:t>28.9.2021. </a:t>
            </a:r>
            <a:r>
              <a:rPr lang="hr-HR" sz="1900" dirty="0">
                <a:latin typeface="+mj-lt"/>
              </a:rPr>
              <a:t>– </a:t>
            </a:r>
            <a:r>
              <a:rPr lang="hr-HR" sz="1900" dirty="0">
                <a:solidFill>
                  <a:srgbClr val="000000"/>
                </a:solidFill>
                <a:latin typeface="+mj-lt"/>
              </a:rPr>
              <a:t>Pravilna prehrana i zdrava hrana</a:t>
            </a:r>
          </a:p>
          <a:p>
            <a:pPr fontAlgn="b"/>
            <a:r>
              <a:rPr lang="hr-HR" sz="1900" dirty="0">
                <a:solidFill>
                  <a:srgbClr val="000000"/>
                </a:solidFill>
                <a:latin typeface="+mj-lt"/>
              </a:rPr>
              <a:t>12. 10 2021. </a:t>
            </a:r>
            <a:r>
              <a:rPr lang="hr-HR" sz="1900" dirty="0">
                <a:latin typeface="+mj-lt"/>
              </a:rPr>
              <a:t>– </a:t>
            </a:r>
            <a:r>
              <a:rPr lang="hr-HR" sz="1900" dirty="0">
                <a:solidFill>
                  <a:srgbClr val="000000"/>
                </a:solidFill>
                <a:latin typeface="+mj-lt"/>
              </a:rPr>
              <a:t>Kako se osjećam u razrednom odjelu, u skupini vršnjaka?</a:t>
            </a:r>
          </a:p>
          <a:p>
            <a:pPr fontAlgn="b"/>
            <a:r>
              <a:rPr lang="hr-HR" sz="1900" dirty="0">
                <a:solidFill>
                  <a:srgbClr val="000000"/>
                </a:solidFill>
                <a:latin typeface="+mj-lt"/>
              </a:rPr>
              <a:t>22.10.2021. </a:t>
            </a:r>
            <a:r>
              <a:rPr lang="hr-HR" sz="1900" dirty="0">
                <a:latin typeface="+mj-lt"/>
              </a:rPr>
              <a:t>– </a:t>
            </a:r>
            <a:r>
              <a:rPr lang="hr-HR" sz="1900" dirty="0">
                <a:solidFill>
                  <a:srgbClr val="000000"/>
                </a:solidFill>
                <a:latin typeface="+mj-lt"/>
              </a:rPr>
              <a:t>Osobna higijena</a:t>
            </a:r>
          </a:p>
          <a:p>
            <a:pPr fontAlgn="b"/>
            <a:r>
              <a:rPr lang="hr-HR" sz="1900" dirty="0">
                <a:solidFill>
                  <a:srgbClr val="000000"/>
                </a:solidFill>
                <a:latin typeface="+mj-lt"/>
              </a:rPr>
              <a:t>26.10.2021. </a:t>
            </a:r>
            <a:r>
              <a:rPr lang="hr-HR" sz="1900" dirty="0">
                <a:latin typeface="+mj-lt"/>
              </a:rPr>
              <a:t>– </a:t>
            </a:r>
            <a:r>
              <a:rPr lang="hr-HR" sz="1900" dirty="0">
                <a:solidFill>
                  <a:srgbClr val="000000"/>
                </a:solidFill>
                <a:latin typeface="+mj-lt"/>
              </a:rPr>
              <a:t>Nenasilno ponašanje – problematične situacije</a:t>
            </a:r>
          </a:p>
          <a:p>
            <a:pPr fontAlgn="b"/>
            <a:r>
              <a:rPr lang="hr-HR" sz="1900" dirty="0">
                <a:solidFill>
                  <a:srgbClr val="000000"/>
                </a:solidFill>
                <a:latin typeface="+mj-lt"/>
              </a:rPr>
              <a:t>5.11.2021. </a:t>
            </a:r>
            <a:r>
              <a:rPr lang="hr-HR" sz="1900" dirty="0">
                <a:latin typeface="+mj-lt"/>
              </a:rPr>
              <a:t>– </a:t>
            </a:r>
            <a:r>
              <a:rPr lang="hr-HR" sz="1900" dirty="0">
                <a:solidFill>
                  <a:srgbClr val="000000"/>
                </a:solidFill>
                <a:latin typeface="+mj-lt"/>
              </a:rPr>
              <a:t>Pravila ponašanja na Internetu</a:t>
            </a:r>
          </a:p>
          <a:p>
            <a:pPr fontAlgn="b"/>
            <a:r>
              <a:rPr lang="hr-HR" sz="1900" dirty="0">
                <a:solidFill>
                  <a:srgbClr val="000000"/>
                </a:solidFill>
                <a:latin typeface="+mj-lt"/>
              </a:rPr>
              <a:t>13.1.2022. </a:t>
            </a:r>
            <a:r>
              <a:rPr lang="hr-HR" sz="1900" dirty="0">
                <a:latin typeface="+mj-lt"/>
              </a:rPr>
              <a:t>– ŠPP: </a:t>
            </a:r>
            <a:r>
              <a:rPr lang="pl-PL" sz="1900" dirty="0">
                <a:solidFill>
                  <a:srgbClr val="000000"/>
                </a:solidFill>
                <a:latin typeface="+mj-lt"/>
              </a:rPr>
              <a:t>Kako se nositi s negativnim emocijama </a:t>
            </a:r>
            <a:r>
              <a:rPr lang="hr-HR" sz="16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  <a:endParaRPr lang="hr-HR" sz="1600" dirty="0"/>
          </a:p>
          <a:p>
            <a:pPr fontAlgn="b"/>
            <a:r>
              <a:rPr lang="hr-HR" sz="1900" dirty="0">
                <a:latin typeface="+mj-lt"/>
              </a:rPr>
              <a:t>15.3.2022. – Ponašanje u javnim i kulturnim ustanovama</a:t>
            </a:r>
          </a:p>
          <a:p>
            <a:pPr fontAlgn="b"/>
            <a:r>
              <a:rPr lang="hr-HR" sz="1900" dirty="0">
                <a:latin typeface="+mj-lt"/>
              </a:rPr>
              <a:t>29.3.2022. – Svjetski dan voda</a:t>
            </a:r>
          </a:p>
          <a:p>
            <a:pPr fontAlgn="b"/>
            <a:r>
              <a:rPr lang="hr-HR" sz="1900" dirty="0">
                <a:solidFill>
                  <a:srgbClr val="000000"/>
                </a:solidFill>
                <a:latin typeface="+mj-lt"/>
              </a:rPr>
              <a:t>10.5.2022. </a:t>
            </a:r>
            <a:r>
              <a:rPr lang="hr-HR" sz="1900" dirty="0">
                <a:latin typeface="+mj-lt"/>
              </a:rPr>
              <a:t>– </a:t>
            </a:r>
            <a:r>
              <a:rPr lang="hr-HR" sz="1900" dirty="0">
                <a:solidFill>
                  <a:srgbClr val="000000"/>
                </a:solidFill>
                <a:latin typeface="+mj-lt"/>
              </a:rPr>
              <a:t>Međunarodni dan obitelji</a:t>
            </a:r>
          </a:p>
          <a:p>
            <a:pPr fontAlgn="b"/>
            <a:r>
              <a:rPr lang="hr-HR" sz="1900" dirty="0">
                <a:solidFill>
                  <a:srgbClr val="000000"/>
                </a:solidFill>
                <a:latin typeface="+mj-lt"/>
              </a:rPr>
              <a:t>20.5.2022. </a:t>
            </a:r>
            <a:r>
              <a:rPr lang="hr-HR" sz="1900" dirty="0">
                <a:latin typeface="+mj-lt"/>
              </a:rPr>
              <a:t>– ŠPP: </a:t>
            </a:r>
            <a:r>
              <a:rPr lang="hr-HR" sz="1900" dirty="0">
                <a:solidFill>
                  <a:srgbClr val="000000"/>
                </a:solidFill>
                <a:latin typeface="+mj-lt"/>
              </a:rPr>
              <a:t>Kako uspješno učiti </a:t>
            </a:r>
            <a:r>
              <a:rPr lang="hr-HR" sz="16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hr-HR" sz="1900" dirty="0">
                <a:latin typeface="+mj-lt"/>
              </a:rPr>
              <a:t>24.5.2022. – Moje slobodno vrijeme</a:t>
            </a:r>
          </a:p>
          <a:p>
            <a:pPr fontAlgn="b"/>
            <a:r>
              <a:rPr lang="hr-HR" sz="1900" dirty="0">
                <a:latin typeface="+mj-lt"/>
              </a:rPr>
              <a:t>7.6.2022. – Sportske aktivnosti na otvorenom</a:t>
            </a:r>
            <a:endParaRPr lang="hr-HR" sz="1200" dirty="0">
              <a:latin typeface="Calibri" panose="020F0502020204030204" pitchFamily="34" charset="0"/>
            </a:endParaRPr>
          </a:p>
          <a:p>
            <a:pPr fontAlgn="b"/>
            <a:endParaRPr lang="hr-H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hr-H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hr-H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hr-H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hr-HR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Zakonska utemeljenost i obveza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i="1" dirty="0"/>
              <a:t>Pravilnik o načinu postupanja odgojno-obrazovnih radnika školskih ustanova u poduzimanju mjera zaštite prava učenika te prijave svakog kršenja tih prava nadležnim tijelima </a:t>
            </a:r>
          </a:p>
          <a:p>
            <a:endParaRPr lang="hr-HR" dirty="0"/>
          </a:p>
          <a:p>
            <a:pPr>
              <a:buNone/>
            </a:pPr>
            <a:r>
              <a:rPr lang="hr-HR" sz="2000" b="1" dirty="0"/>
              <a:t>od 18. listopada 2013.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6. A razred                                	Marta Hajster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8153400" cy="5301208"/>
          </a:xfrm>
        </p:spPr>
        <p:txBody>
          <a:bodyPr>
            <a:normAutofit fontScale="92500" lnSpcReduction="20000"/>
          </a:bodyPr>
          <a:lstStyle/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21.9.2021. – Moj razred i ja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30.9.2021. – Duševno i opće zdravlje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5.10.2021. – Međugeneracijska suradnja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14.10.2021. – Pravilna prehrana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19.10.2021. – Međunarodni dan protiv siromaštva i socijalne isključenosti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28.10.2021. – Komunikacijske vještine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5.11.2021. – ŠPP: Vršnjačko nasilje </a:t>
            </a:r>
            <a:r>
              <a:rPr lang="hr-HR" sz="17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– </a:t>
            </a:r>
            <a:r>
              <a:rPr lang="hr-HR" sz="17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25.11.2021. – Međunarodni dan borbe protiv nasilja nad ženama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11.1.2022. – Kako uspješno učiti 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28.1.2022. – ŠPP: Asertivna komunikacija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900" dirty="0">
              <a:latin typeface="+mj-lt"/>
            </a:endParaRP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4.2.2022. – Emocije u vršnjačkim odnosima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18.3.2022. – Kako kontrolirati ljutnju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29.4.2022. – Moje vrline i mane</a:t>
            </a:r>
          </a:p>
          <a:p>
            <a:pPr fontAlgn="b">
              <a:lnSpc>
                <a:spcPct val="120000"/>
              </a:lnSpc>
            </a:pPr>
            <a:r>
              <a:rPr lang="hr-HR" sz="1900" dirty="0">
                <a:latin typeface="+mj-lt"/>
              </a:rPr>
              <a:t>13.5.2022. – Kvalitetno provođenje slobodnog vremena</a:t>
            </a:r>
            <a:endParaRPr lang="hr-H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>
              <a:lnSpc>
                <a:spcPct val="150000"/>
              </a:lnSpc>
            </a:pPr>
            <a:endParaRPr lang="hr-HR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23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6. B razred                 	             Domagoj Patek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r-HR" sz="1700" dirty="0">
                <a:latin typeface="+mj-lt"/>
              </a:rPr>
              <a:t>28.9.2021. – Prava djeteta</a:t>
            </a:r>
          </a:p>
          <a:p>
            <a:pPr>
              <a:lnSpc>
                <a:spcPct val="110000"/>
              </a:lnSpc>
            </a:pPr>
            <a:r>
              <a:rPr lang="hr-HR" sz="1700" dirty="0">
                <a:latin typeface="+mj-lt"/>
              </a:rPr>
              <a:t>5.10.2021. – </a:t>
            </a:r>
            <a:r>
              <a:rPr lang="pl-PL" sz="1700" dirty="0">
                <a:solidFill>
                  <a:srgbClr val="000000"/>
                </a:solidFill>
                <a:latin typeface="+mj-lt"/>
              </a:rPr>
              <a:t>Pravilna prehrana</a:t>
            </a:r>
          </a:p>
          <a:p>
            <a:pPr fontAlgn="b">
              <a:lnSpc>
                <a:spcPct val="110000"/>
              </a:lnSpc>
            </a:pPr>
            <a:r>
              <a:rPr lang="pl-PL" sz="1700" dirty="0">
                <a:solidFill>
                  <a:srgbClr val="000000"/>
                </a:solidFill>
                <a:latin typeface="+mj-lt"/>
              </a:rPr>
              <a:t>26.10.2021. </a:t>
            </a:r>
            <a:r>
              <a:rPr lang="hr-HR" sz="1700" dirty="0">
                <a:latin typeface="+mj-lt"/>
              </a:rPr>
              <a:t>– Zdravlje-najveća dragocjenost</a:t>
            </a:r>
          </a:p>
          <a:p>
            <a:pPr fontAlgn="b">
              <a:lnSpc>
                <a:spcPct val="110000"/>
              </a:lnSpc>
            </a:pPr>
            <a:r>
              <a:rPr lang="hr-HR" sz="1700" dirty="0">
                <a:latin typeface="+mj-lt"/>
              </a:rPr>
              <a:t>28.10.2021. – Zelena čistka (čišćenje okoliša Parka Javor)</a:t>
            </a:r>
          </a:p>
          <a:p>
            <a:pPr fontAlgn="b">
              <a:lnSpc>
                <a:spcPct val="110000"/>
              </a:lnSpc>
            </a:pPr>
            <a:r>
              <a:rPr lang="hr-HR" sz="1700" dirty="0">
                <a:latin typeface="+mj-lt"/>
              </a:rPr>
              <a:t>5. 11 2021. – ŠPP</a:t>
            </a:r>
            <a:r>
              <a:rPr lang="hr-HR" sz="1700" dirty="0">
                <a:solidFill>
                  <a:srgbClr val="7030A0"/>
                </a:solidFill>
                <a:latin typeface="+mj-lt"/>
              </a:rPr>
              <a:t>: </a:t>
            </a:r>
            <a:r>
              <a:rPr lang="hr-HR" sz="1700" dirty="0">
                <a:latin typeface="+mj-lt"/>
              </a:rPr>
              <a:t>Vršnjačko nasilje </a:t>
            </a:r>
            <a:r>
              <a:rPr lang="hr-HR" sz="17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7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</a:p>
          <a:p>
            <a:pPr fontAlgn="b">
              <a:lnSpc>
                <a:spcPct val="110000"/>
              </a:lnSpc>
            </a:pPr>
            <a:r>
              <a:rPr lang="hr-HR" sz="1700" dirty="0">
                <a:latin typeface="+mj-lt"/>
              </a:rPr>
              <a:t>9.11.2021. – Komunikacijske vještine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rgbClr val="000000"/>
                </a:solidFill>
                <a:latin typeface="+mj-lt"/>
              </a:rPr>
              <a:t>11.1.2022. </a:t>
            </a:r>
            <a:r>
              <a:rPr lang="hr-HR" sz="1700" dirty="0">
                <a:latin typeface="+mj-lt"/>
              </a:rPr>
              <a:t>– </a:t>
            </a:r>
            <a:r>
              <a:rPr lang="pl-PL" sz="1700" dirty="0">
                <a:solidFill>
                  <a:srgbClr val="000000"/>
                </a:solidFill>
                <a:latin typeface="+mj-lt"/>
              </a:rPr>
              <a:t>Životne vještine – utjecaj medija na sredstva ovisnosti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rgbClr val="000000"/>
                </a:solidFill>
                <a:latin typeface="+mj-lt"/>
              </a:rPr>
              <a:t>19.1.2022. </a:t>
            </a:r>
            <a:r>
              <a:rPr lang="hr-HR" sz="1700" dirty="0">
                <a:latin typeface="+mj-lt"/>
              </a:rPr>
              <a:t>– </a:t>
            </a:r>
            <a:r>
              <a:rPr lang="pl-PL" sz="1700" dirty="0">
                <a:solidFill>
                  <a:srgbClr val="000000"/>
                </a:solidFill>
                <a:latin typeface="+mj-lt"/>
              </a:rPr>
              <a:t>Odolijevanju pritisku vršnjaka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rgbClr val="000000"/>
                </a:solidFill>
                <a:latin typeface="+mj-lt"/>
              </a:rPr>
              <a:t>25.1.2022. </a:t>
            </a:r>
            <a:r>
              <a:rPr lang="hr-HR" sz="1700" dirty="0">
                <a:latin typeface="+mj-lt"/>
              </a:rPr>
              <a:t>– </a:t>
            </a:r>
            <a:r>
              <a:rPr lang="pl-PL" sz="1700" dirty="0">
                <a:solidFill>
                  <a:srgbClr val="000000"/>
                </a:solidFill>
                <a:latin typeface="+mj-lt"/>
              </a:rPr>
              <a:t>Asertivna komunikacija </a:t>
            </a:r>
            <a:r>
              <a:rPr lang="hr-HR" sz="1700" dirty="0">
                <a:latin typeface="+mj-lt"/>
              </a:rPr>
              <a:t>– </a:t>
            </a:r>
            <a:r>
              <a:rPr lang="hr-HR" sz="17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pl-PL" sz="170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rgbClr val="000000"/>
                </a:solidFill>
                <a:latin typeface="+mj-lt"/>
              </a:rPr>
              <a:t>2.2.2022. </a:t>
            </a:r>
            <a:r>
              <a:rPr lang="hr-HR" sz="1700" dirty="0">
                <a:latin typeface="+mj-lt"/>
              </a:rPr>
              <a:t>– </a:t>
            </a:r>
            <a:r>
              <a:rPr lang="pl-PL" sz="1700" dirty="0">
                <a:solidFill>
                  <a:srgbClr val="000000"/>
                </a:solidFill>
                <a:latin typeface="+mj-lt"/>
              </a:rPr>
              <a:t>Emocije u vršnjačkim odnosima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rgbClr val="000000"/>
                </a:solidFill>
                <a:latin typeface="+mj-lt"/>
              </a:rPr>
              <a:t>8.2.2022. </a:t>
            </a:r>
            <a:r>
              <a:rPr lang="hr-HR" sz="1700" dirty="0">
                <a:latin typeface="+mj-lt"/>
              </a:rPr>
              <a:t>– </a:t>
            </a:r>
            <a:r>
              <a:rPr lang="pl-PL" sz="1700" dirty="0">
                <a:solidFill>
                  <a:srgbClr val="000000"/>
                </a:solidFill>
                <a:latin typeface="+mj-lt"/>
              </a:rPr>
              <a:t>Poštivanje dostojanstva svake osobe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rgbClr val="000000"/>
                </a:solidFill>
                <a:latin typeface="+mj-lt"/>
              </a:rPr>
              <a:t>16. 2 2022. </a:t>
            </a:r>
            <a:r>
              <a:rPr lang="hr-HR" sz="1700" dirty="0">
                <a:latin typeface="+mj-lt"/>
              </a:rPr>
              <a:t>– </a:t>
            </a:r>
            <a:r>
              <a:rPr lang="pl-PL" sz="1700" dirty="0">
                <a:solidFill>
                  <a:srgbClr val="000000"/>
                </a:solidFill>
                <a:latin typeface="+mj-lt"/>
              </a:rPr>
              <a:t>Ususret danu ružičastih majica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rgbClr val="000000"/>
                </a:solidFill>
                <a:latin typeface="+mj-lt"/>
              </a:rPr>
              <a:t>16.3.2022. </a:t>
            </a:r>
            <a:r>
              <a:rPr lang="hr-HR" sz="1700" dirty="0">
                <a:latin typeface="+mj-lt"/>
              </a:rPr>
              <a:t>– </a:t>
            </a:r>
            <a:r>
              <a:rPr lang="pl-PL" sz="1700" dirty="0">
                <a:solidFill>
                  <a:srgbClr val="000000"/>
                </a:solidFill>
                <a:latin typeface="+mj-lt"/>
              </a:rPr>
              <a:t>Kako se nositi u kriznim situacijama – rat u Ukrajini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rgbClr val="000000"/>
                </a:solidFill>
                <a:latin typeface="+mj-lt"/>
              </a:rPr>
              <a:t>5.4.2022. </a:t>
            </a:r>
            <a:r>
              <a:rPr lang="hr-HR" sz="1700" dirty="0">
                <a:latin typeface="+mj-lt"/>
              </a:rPr>
              <a:t>– </a:t>
            </a:r>
            <a:r>
              <a:rPr lang="pl-PL" sz="1700" dirty="0">
                <a:solidFill>
                  <a:srgbClr val="000000"/>
                </a:solidFill>
                <a:latin typeface="+mj-lt"/>
              </a:rPr>
              <a:t>Obilježavanje Svjetskog dana zdravlja</a:t>
            </a:r>
          </a:p>
        </p:txBody>
      </p:sp>
    </p:spTree>
    <p:extLst>
      <p:ext uri="{BB962C8B-B14F-4D97-AF65-F5344CB8AC3E}">
        <p14:creationId xmlns:p14="http://schemas.microsoft.com/office/powerpoint/2010/main" val="1353994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7. A razred                             Sandra </a:t>
            </a:r>
            <a:r>
              <a:rPr lang="hr-HR" sz="2800" dirty="0" err="1"/>
              <a:t>Belinić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5040560"/>
          </a:xfrm>
        </p:spPr>
        <p:txBody>
          <a:bodyPr>
            <a:normAutofit fontScale="92500" lnSpcReduction="10000"/>
          </a:bodyPr>
          <a:lstStyle/>
          <a:p>
            <a:pPr fontAlgn="b"/>
            <a:r>
              <a:rPr lang="hr-HR" sz="1800" dirty="0"/>
              <a:t>21.9.2021.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Planiranje učenja</a:t>
            </a:r>
          </a:p>
          <a:p>
            <a:pPr fontAlgn="b"/>
            <a:r>
              <a:rPr lang="hr-HR" sz="1800" dirty="0"/>
              <a:t>25.10.2021. </a:t>
            </a:r>
            <a:r>
              <a:rPr lang="hr-HR" sz="1800" dirty="0">
                <a:latin typeface="+mj-lt"/>
              </a:rPr>
              <a:t>– </a:t>
            </a:r>
            <a:r>
              <a:rPr lang="pt-BR" sz="1800" dirty="0"/>
              <a:t>P</a:t>
            </a:r>
            <a:r>
              <a:rPr lang="hr-HR" sz="1800" dirty="0"/>
              <a:t>ostani super junak svog razreda </a:t>
            </a:r>
          </a:p>
          <a:p>
            <a:pPr fontAlgn="b"/>
            <a:r>
              <a:rPr lang="hr-HR" sz="1800" dirty="0"/>
              <a:t>22.11.2021.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Slika o sebi</a:t>
            </a:r>
          </a:p>
          <a:p>
            <a:pPr fontAlgn="b"/>
            <a:r>
              <a:rPr lang="hr-HR" sz="1800" dirty="0"/>
              <a:t>14.12.2021.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Nenasilna komunikacija</a:t>
            </a:r>
          </a:p>
          <a:p>
            <a:pPr fontAlgn="b">
              <a:lnSpc>
                <a:spcPct val="110000"/>
              </a:lnSpc>
            </a:pPr>
            <a:r>
              <a:rPr lang="hr-HR" sz="1800" dirty="0"/>
              <a:t>11.1.2022.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ŠPP: Utjecaj alkohola na mlade </a:t>
            </a:r>
            <a:r>
              <a:rPr lang="hr-HR" sz="16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</a:p>
          <a:p>
            <a:pPr fontAlgn="b">
              <a:lnSpc>
                <a:spcPct val="110000"/>
              </a:lnSpc>
            </a:pPr>
            <a:r>
              <a:rPr lang="hr-HR" sz="1800" dirty="0"/>
              <a:t>20.1.2022.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ŠPP: Moji osjećaji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</a:p>
          <a:p>
            <a:pPr fontAlgn="b"/>
            <a:r>
              <a:rPr lang="hr-HR" sz="1800" dirty="0"/>
              <a:t>3.2.2022.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Dan sigurnijeg interneta</a:t>
            </a:r>
          </a:p>
          <a:p>
            <a:pPr fontAlgn="b"/>
            <a:r>
              <a:rPr lang="hr-HR" sz="1800" dirty="0"/>
              <a:t>8.2.2022.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Naše komunikacijske vještine</a:t>
            </a:r>
          </a:p>
          <a:p>
            <a:pPr fontAlgn="b"/>
            <a:r>
              <a:rPr lang="hr-HR" sz="1800" dirty="0">
                <a:latin typeface="+mj-lt"/>
              </a:rPr>
              <a:t>17.3. 2022. – </a:t>
            </a:r>
            <a:r>
              <a:rPr lang="pl-PL" sz="1800" dirty="0">
                <a:solidFill>
                  <a:srgbClr val="000000"/>
                </a:solidFill>
                <a:latin typeface="+mj-lt"/>
              </a:rPr>
              <a:t>Kako se nositi u kriznim situacijama – rat u Ukrajini</a:t>
            </a:r>
            <a:endParaRPr lang="hr-HR" sz="1800" dirty="0"/>
          </a:p>
          <a:p>
            <a:pPr fontAlgn="b"/>
            <a:r>
              <a:rPr lang="hr-HR" sz="1800" dirty="0"/>
              <a:t>22.3.2022.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Vrtim zdravi film ( zdrava prehrana)</a:t>
            </a:r>
          </a:p>
          <a:p>
            <a:pPr fontAlgn="b"/>
            <a:r>
              <a:rPr lang="hr-HR" sz="1800" dirty="0"/>
              <a:t>5.4.2022.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Kako provodim slobodno vrijeme</a:t>
            </a:r>
          </a:p>
          <a:p>
            <a:pPr fontAlgn="b"/>
            <a:r>
              <a:rPr lang="hr-HR" sz="1800" dirty="0"/>
              <a:t>3.5.2022.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Vrtim zdravi film</a:t>
            </a:r>
          </a:p>
          <a:p>
            <a:pPr fontAlgn="b"/>
            <a:r>
              <a:rPr lang="hr-HR" sz="1800" dirty="0"/>
              <a:t>26.5.2022. – Osobna higijena</a:t>
            </a:r>
          </a:p>
          <a:p>
            <a:pPr fontAlgn="b"/>
            <a:r>
              <a:rPr lang="hr-HR" sz="1800" dirty="0"/>
              <a:t>17.5.2022. </a:t>
            </a:r>
            <a:r>
              <a:rPr lang="hr-HR" sz="1800" dirty="0">
                <a:latin typeface="+mj-lt"/>
              </a:rPr>
              <a:t>– ŠPP: Asertivna komunikacija </a:t>
            </a:r>
            <a:r>
              <a:rPr lang="hr-HR" sz="1600" dirty="0">
                <a:latin typeface="+mj-lt"/>
              </a:rPr>
              <a:t>– </a:t>
            </a:r>
            <a:r>
              <a:rPr lang="hr-HR" sz="16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600" dirty="0"/>
          </a:p>
          <a:p>
            <a:pPr fontAlgn="b"/>
            <a:r>
              <a:rPr lang="hr-HR" sz="1800" dirty="0"/>
              <a:t>31.5.2022. </a:t>
            </a:r>
            <a:r>
              <a:rPr lang="hr-HR" sz="1800" dirty="0">
                <a:latin typeface="+mj-lt"/>
              </a:rPr>
              <a:t>– </a:t>
            </a:r>
            <a:r>
              <a:rPr lang="hr-HR" sz="1800" dirty="0"/>
              <a:t>Svjetski dan sporta </a:t>
            </a:r>
          </a:p>
        </p:txBody>
      </p:sp>
    </p:spTree>
    <p:extLst>
      <p:ext uri="{BB962C8B-B14F-4D97-AF65-F5344CB8AC3E}">
        <p14:creationId xmlns:p14="http://schemas.microsoft.com/office/powerpoint/2010/main" val="3193319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7. B razred                                Marija Hudi </a:t>
            </a:r>
            <a:r>
              <a:rPr lang="hr-HR" sz="2800" dirty="0" err="1"/>
              <a:t>Hirtec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82064" y="1521018"/>
            <a:ext cx="8153400" cy="5220350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hr-HR" sz="1800" dirty="0">
                <a:latin typeface="+mj-lt"/>
              </a:rPr>
              <a:t>24.9.2021. – Razgovor o prihvaćanju</a:t>
            </a:r>
          </a:p>
          <a:p>
            <a:pPr fontAlgn="ctr"/>
            <a:r>
              <a:rPr lang="hr-HR" sz="1800" dirty="0">
                <a:latin typeface="+mj-lt"/>
              </a:rPr>
              <a:t>30.9.2021. – Što ne želim čuti o sebi</a:t>
            </a:r>
          </a:p>
          <a:p>
            <a:pPr fontAlgn="ctr"/>
            <a:r>
              <a:rPr lang="hr-HR" sz="1800" dirty="0">
                <a:latin typeface="+mj-lt"/>
              </a:rPr>
              <a:t>7.10.2021. – ŠPP: Vršnjačko nasilje </a:t>
            </a:r>
            <a:r>
              <a:rPr lang="hr-HR" sz="18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8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</a:p>
          <a:p>
            <a:pPr fontAlgn="ctr"/>
            <a:r>
              <a:rPr lang="hr-HR" sz="1800" dirty="0">
                <a:latin typeface="+mj-lt"/>
              </a:rPr>
              <a:t>14.10.2021. – </a:t>
            </a:r>
            <a:r>
              <a:rPr lang="pl-PL" sz="1800" dirty="0">
                <a:latin typeface="+mj-lt"/>
              </a:rPr>
              <a:t>Zdravlje-najveće bogatstvo</a:t>
            </a:r>
            <a:endParaRPr lang="hr-HR" sz="1800" dirty="0">
              <a:latin typeface="+mj-lt"/>
            </a:endParaRPr>
          </a:p>
          <a:p>
            <a:pPr fontAlgn="ctr"/>
            <a:r>
              <a:rPr lang="hr-HR" sz="1800" dirty="0">
                <a:latin typeface="+mj-lt"/>
              </a:rPr>
              <a:t>18.10.2021. – Postani superjunak svog razreda – </a:t>
            </a:r>
            <a:r>
              <a:rPr lang="hr-HR" sz="18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800" dirty="0">
              <a:latin typeface="+mj-lt"/>
            </a:endParaRPr>
          </a:p>
          <a:p>
            <a:pPr fontAlgn="ctr"/>
            <a:r>
              <a:rPr lang="hr-HR" sz="1800" dirty="0">
                <a:latin typeface="+mj-lt"/>
              </a:rPr>
              <a:t>28.10.2020. – Sukobi u školi</a:t>
            </a:r>
          </a:p>
          <a:p>
            <a:pPr fontAlgn="ctr"/>
            <a:r>
              <a:rPr lang="hr-HR" sz="1800" dirty="0">
                <a:latin typeface="+mj-lt"/>
              </a:rPr>
              <a:t>11.11.2021. – Promjene u pubertetu</a:t>
            </a:r>
          </a:p>
          <a:p>
            <a:pPr fontAlgn="ctr"/>
            <a:r>
              <a:rPr lang="hr-HR" sz="1800" dirty="0">
                <a:latin typeface="+mj-lt"/>
              </a:rPr>
              <a:t>14.12.2021. – Utjecaj medija i vršnjaka prema sredstvima ovisnosti</a:t>
            </a:r>
          </a:p>
          <a:p>
            <a:pPr fontAlgn="ctr"/>
            <a:r>
              <a:rPr lang="hr-HR" sz="1800" dirty="0">
                <a:latin typeface="+mj-lt"/>
              </a:rPr>
              <a:t>12.1.2022. – Donošenje novogodišnjih odluka</a:t>
            </a:r>
          </a:p>
          <a:p>
            <a:pPr fontAlgn="ctr"/>
            <a:r>
              <a:rPr lang="hr-HR" sz="1800" dirty="0">
                <a:latin typeface="+mj-lt"/>
              </a:rPr>
              <a:t>26.1.2022. – ŠPP: Asertivna komunikacija (JA i TI govor) – </a:t>
            </a:r>
            <a:r>
              <a:rPr lang="hr-HR" sz="18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800" dirty="0">
              <a:latin typeface="+mj-lt"/>
            </a:endParaRPr>
          </a:p>
          <a:p>
            <a:pPr fontAlgn="ctr"/>
            <a:r>
              <a:rPr lang="hr-HR" sz="1800" dirty="0">
                <a:latin typeface="+mj-lt"/>
              </a:rPr>
              <a:t>9.2.2022. – Kako čuvati mentalno zdravlje</a:t>
            </a:r>
          </a:p>
          <a:p>
            <a:pPr fontAlgn="ctr"/>
            <a:r>
              <a:rPr lang="hr-HR" sz="1800" dirty="0">
                <a:latin typeface="+mj-lt"/>
              </a:rPr>
              <a:t>14.2.2022. – Zaljubljeni i znatiželjni – razvoj spolnosti</a:t>
            </a:r>
          </a:p>
          <a:p>
            <a:pPr fontAlgn="ctr"/>
            <a:r>
              <a:rPr lang="hr-HR" sz="1800" dirty="0">
                <a:latin typeface="+mj-lt"/>
              </a:rPr>
              <a:t>14.3. 2022. – </a:t>
            </a:r>
            <a:r>
              <a:rPr lang="pl-PL" sz="1800" dirty="0">
                <a:solidFill>
                  <a:srgbClr val="000000"/>
                </a:solidFill>
                <a:latin typeface="+mj-lt"/>
              </a:rPr>
              <a:t>Kako se nositi u kriznim situacijama – rat u Ukrajini</a:t>
            </a:r>
          </a:p>
          <a:p>
            <a:pPr fontAlgn="ctr"/>
            <a:r>
              <a:rPr lang="pl-PL" sz="1800" dirty="0">
                <a:solidFill>
                  <a:srgbClr val="000000"/>
                </a:solidFill>
                <a:latin typeface="+mj-lt"/>
              </a:rPr>
              <a:t>23.3.2022. </a:t>
            </a:r>
            <a:r>
              <a:rPr lang="hr-HR" sz="1800" dirty="0">
                <a:latin typeface="+mj-lt"/>
              </a:rPr>
              <a:t>– </a:t>
            </a:r>
            <a:r>
              <a:rPr lang="pl-PL" sz="1800" dirty="0">
                <a:solidFill>
                  <a:srgbClr val="000000"/>
                </a:solidFill>
                <a:latin typeface="+mj-lt"/>
              </a:rPr>
              <a:t>Zdrav duh u zdravom tijelu</a:t>
            </a:r>
          </a:p>
          <a:p>
            <a:pPr fontAlgn="ctr"/>
            <a:r>
              <a:rPr lang="pl-PL" sz="1800" dirty="0">
                <a:solidFill>
                  <a:srgbClr val="000000"/>
                </a:solidFill>
                <a:latin typeface="+mj-lt"/>
              </a:rPr>
              <a:t>11.4.2022. </a:t>
            </a:r>
            <a:r>
              <a:rPr lang="hr-HR" sz="1800" dirty="0">
                <a:latin typeface="+mj-lt"/>
              </a:rPr>
              <a:t>– </a:t>
            </a:r>
            <a:r>
              <a:rPr lang="pl-PL" sz="1800" dirty="0">
                <a:solidFill>
                  <a:srgbClr val="000000"/>
                </a:solidFill>
                <a:latin typeface="+mj-lt"/>
              </a:rPr>
              <a:t>Asertivnost u komunikaciji</a:t>
            </a:r>
          </a:p>
          <a:p>
            <a:pPr fontAlgn="ctr"/>
            <a:r>
              <a:rPr lang="pl-PL" sz="1800" dirty="0">
                <a:solidFill>
                  <a:srgbClr val="000000"/>
                </a:solidFill>
                <a:latin typeface="+mj-lt"/>
              </a:rPr>
              <a:t>18.5.2022. </a:t>
            </a:r>
            <a:r>
              <a:rPr lang="hr-HR" sz="1800" dirty="0">
                <a:latin typeface="+mj-lt"/>
              </a:rPr>
              <a:t>– </a:t>
            </a:r>
            <a:r>
              <a:rPr lang="pl-PL" sz="1800" dirty="0">
                <a:solidFill>
                  <a:srgbClr val="000000"/>
                </a:solidFill>
                <a:latin typeface="+mj-lt"/>
              </a:rPr>
              <a:t>Kako se nositi s anksioznošću – predstava „ Sve 5”</a:t>
            </a:r>
          </a:p>
          <a:p>
            <a:pPr fontAlgn="ctr"/>
            <a:r>
              <a:rPr lang="pl-PL" sz="1800" dirty="0">
                <a:solidFill>
                  <a:srgbClr val="000000"/>
                </a:solidFill>
                <a:latin typeface="+mj-lt"/>
              </a:rPr>
              <a:t>23.5.2022. </a:t>
            </a:r>
            <a:r>
              <a:rPr lang="hr-HR" sz="1800" dirty="0">
                <a:latin typeface="+mj-lt"/>
              </a:rPr>
              <a:t>– </a:t>
            </a:r>
            <a:r>
              <a:rPr lang="pl-PL" sz="1800" dirty="0">
                <a:solidFill>
                  <a:srgbClr val="000000"/>
                </a:solidFill>
                <a:latin typeface="+mj-lt"/>
              </a:rPr>
              <a:t>Problemi s kojima se adolescenti najčešće susreću</a:t>
            </a:r>
          </a:p>
          <a:p>
            <a:pPr fontAlgn="ctr"/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501402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8. A razred                         Vladimir Matejaš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531358" cy="5072608"/>
          </a:xfrm>
        </p:spPr>
        <p:txBody>
          <a:bodyPr>
            <a:noAutofit/>
          </a:bodyPr>
          <a:lstStyle/>
          <a:p>
            <a:pPr fontAlgn="b"/>
            <a:r>
              <a:rPr lang="hr-HR" sz="1600" dirty="0">
                <a:latin typeface="+mj-lt"/>
              </a:rPr>
              <a:t>23.9.2021. – Društveno okruženje i prehrambene navike</a:t>
            </a:r>
          </a:p>
          <a:p>
            <a:pPr fontAlgn="b"/>
            <a:r>
              <a:rPr lang="hr-HR" sz="1600" dirty="0">
                <a:latin typeface="+mj-lt"/>
              </a:rPr>
              <a:t>7.10.2021. – ŠPP: Posljedice konzumiranja alkohola kod mladih </a:t>
            </a:r>
            <a:r>
              <a:rPr lang="hr-HR" sz="16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</a:p>
          <a:p>
            <a:pPr fontAlgn="b"/>
            <a:r>
              <a:rPr lang="hr-HR" sz="1600" dirty="0">
                <a:latin typeface="+mj-lt"/>
              </a:rPr>
              <a:t>28.10.2021. – Rizična ponašanja i posljedice na obrazovanje</a:t>
            </a:r>
          </a:p>
          <a:p>
            <a:pPr fontAlgn="b"/>
            <a:r>
              <a:rPr lang="hr-HR" sz="1600" dirty="0">
                <a:latin typeface="+mj-lt"/>
              </a:rPr>
              <a:t>11.11.2021. – Odgađanje spolne aktivnosti i rizici preranih spolnih odnosa</a:t>
            </a:r>
          </a:p>
          <a:p>
            <a:pPr fontAlgn="b"/>
            <a:r>
              <a:rPr lang="hr-HR" sz="1600" dirty="0">
                <a:latin typeface="+mj-lt"/>
              </a:rPr>
              <a:t>1.12.2021. – Tolerancija među ljudima</a:t>
            </a:r>
          </a:p>
          <a:p>
            <a:pPr fontAlgn="b"/>
            <a:r>
              <a:rPr lang="hr-HR" sz="1600" dirty="0">
                <a:latin typeface="+mj-lt"/>
              </a:rPr>
              <a:t>8.12.2021. – Odgovorno ponašanje na Internetu</a:t>
            </a:r>
          </a:p>
          <a:p>
            <a:pPr fontAlgn="b"/>
            <a:r>
              <a:rPr lang="hr-HR" sz="1600" dirty="0">
                <a:latin typeface="+mj-lt"/>
              </a:rPr>
              <a:t>12.1.2022. – Odgovorno spolno ponašanje</a:t>
            </a:r>
          </a:p>
          <a:p>
            <a:pPr fontAlgn="b"/>
            <a:r>
              <a:rPr lang="hr-HR" sz="1600" dirty="0">
                <a:latin typeface="+mj-lt"/>
              </a:rPr>
              <a:t>2.2.2022. – Profesionalna orijentacija – Upis u SŠ – </a:t>
            </a:r>
            <a:r>
              <a:rPr lang="hr-HR" sz="16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600" dirty="0">
              <a:latin typeface="+mj-lt"/>
            </a:endParaRPr>
          </a:p>
          <a:p>
            <a:pPr fontAlgn="b"/>
            <a:r>
              <a:rPr lang="hr-HR" sz="1600" dirty="0">
                <a:latin typeface="+mj-lt"/>
              </a:rPr>
              <a:t>9.2.2022. – Financijsko planiranje i odgovorno ponašanje prema novcu</a:t>
            </a:r>
          </a:p>
          <a:p>
            <a:pPr fontAlgn="b"/>
            <a:r>
              <a:rPr lang="hr-HR" sz="1600" dirty="0">
                <a:latin typeface="+mj-lt"/>
              </a:rPr>
              <a:t>2.3.2022. – Životne vještine</a:t>
            </a:r>
          </a:p>
          <a:p>
            <a:pPr fontAlgn="b"/>
            <a:r>
              <a:rPr lang="hr-HR" sz="1600" dirty="0">
                <a:latin typeface="+mj-lt"/>
              </a:rPr>
              <a:t>9.3.2022. – Vršnjački pritisak</a:t>
            </a:r>
          </a:p>
          <a:p>
            <a:pPr fontAlgn="b"/>
            <a:r>
              <a:rPr lang="hr-HR" sz="1600" dirty="0">
                <a:latin typeface="+mj-lt"/>
              </a:rPr>
              <a:t>23.3.2022. – Muški i ženski poslovi</a:t>
            </a:r>
          </a:p>
          <a:p>
            <a:pPr fontAlgn="b"/>
            <a:r>
              <a:rPr lang="hr-HR" sz="1600" dirty="0">
                <a:latin typeface="+mj-lt"/>
              </a:rPr>
              <a:t>30.3.2022. – Samostalnost u obavljanju poslova</a:t>
            </a:r>
          </a:p>
          <a:p>
            <a:pPr fontAlgn="b"/>
            <a:r>
              <a:rPr lang="hr-HR" sz="1600" dirty="0">
                <a:latin typeface="+mj-lt"/>
              </a:rPr>
              <a:t>6.4.2022. – Pravila lijepog ponašanja</a:t>
            </a:r>
          </a:p>
          <a:p>
            <a:pPr fontAlgn="b"/>
            <a:r>
              <a:rPr lang="hr-HR" sz="1600" dirty="0">
                <a:latin typeface="+mj-lt"/>
              </a:rPr>
              <a:t>18.5.2022. – Radionica „Zdrav za 5” </a:t>
            </a:r>
            <a:r>
              <a:rPr lang="hr-HR" sz="1600" i="1" dirty="0">
                <a:solidFill>
                  <a:srgbClr val="FFC000"/>
                </a:solidFill>
                <a:latin typeface="+mj-lt"/>
              </a:rPr>
              <a:t>– policijska službenica Andreja Jurić</a:t>
            </a:r>
          </a:p>
        </p:txBody>
      </p:sp>
    </p:spTree>
    <p:extLst>
      <p:ext uri="{BB962C8B-B14F-4D97-AF65-F5344CB8AC3E}">
        <p14:creationId xmlns:p14="http://schemas.microsoft.com/office/powerpoint/2010/main" val="2402695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8. B RAZRED                                     Alen Matijašević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531358" cy="5072608"/>
          </a:xfrm>
        </p:spPr>
        <p:txBody>
          <a:bodyPr>
            <a:noAutofit/>
          </a:bodyPr>
          <a:lstStyle/>
          <a:p>
            <a:pPr fontAlgn="b"/>
            <a:r>
              <a:rPr lang="hr-HR" sz="1600" dirty="0">
                <a:latin typeface="+mj-lt"/>
              </a:rPr>
              <a:t>29.9.2021. – Društveno okruženje i pravilna prehrana</a:t>
            </a:r>
            <a:endParaRPr lang="hr-HR" sz="1600" dirty="0"/>
          </a:p>
          <a:p>
            <a:pPr fontAlgn="b"/>
            <a:r>
              <a:rPr lang="hr-HR" sz="1600" dirty="0">
                <a:latin typeface="+mj-lt"/>
              </a:rPr>
              <a:t>13.10.2021. – ŠPP: Posljedice konzumiranja alkohola kod mladih </a:t>
            </a:r>
            <a:r>
              <a:rPr lang="hr-HR" sz="1600" dirty="0">
                <a:latin typeface="+mj-lt"/>
                <a:cs typeface="Arial" panose="020B0604020202020204" pitchFamily="34" charset="0"/>
              </a:rPr>
              <a:t>– </a:t>
            </a:r>
            <a:r>
              <a:rPr lang="hr-HR" sz="16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stručna suradnica defektologinja</a:t>
            </a:r>
          </a:p>
          <a:p>
            <a:pPr fontAlgn="b"/>
            <a:r>
              <a:rPr lang="hr-HR" sz="1600" dirty="0">
                <a:latin typeface="+mj-lt"/>
              </a:rPr>
              <a:t>20.10.2021. – Osobna odgovornost za zdravlje i ponašanje</a:t>
            </a:r>
          </a:p>
          <a:p>
            <a:pPr fontAlgn="b"/>
            <a:r>
              <a:rPr lang="hr-HR" sz="1600" dirty="0">
                <a:latin typeface="+mj-lt"/>
              </a:rPr>
              <a:t>10.11.2021. – Tolerancija među ljudima</a:t>
            </a:r>
          </a:p>
          <a:p>
            <a:pPr fontAlgn="b"/>
            <a:r>
              <a:rPr lang="hr-HR" sz="1600" dirty="0">
                <a:latin typeface="+mj-lt"/>
              </a:rPr>
              <a:t>24.11.2022. – Rizična ponašanja i posljedice na obrazovanje</a:t>
            </a:r>
          </a:p>
          <a:p>
            <a:pPr fontAlgn="b"/>
            <a:r>
              <a:rPr lang="hr-HR" sz="1600" dirty="0">
                <a:latin typeface="+mj-lt"/>
              </a:rPr>
              <a:t>8.12.2021. – Odgovorno ponašanje na Internetu</a:t>
            </a:r>
          </a:p>
          <a:p>
            <a:pPr fontAlgn="b"/>
            <a:r>
              <a:rPr lang="hr-HR" sz="1600" dirty="0">
                <a:latin typeface="+mj-lt"/>
              </a:rPr>
              <a:t>9.1.2022. – Životne vještine</a:t>
            </a:r>
          </a:p>
          <a:p>
            <a:pPr fontAlgn="b"/>
            <a:r>
              <a:rPr lang="hr-HR" sz="1600" dirty="0">
                <a:latin typeface="+mj-lt"/>
              </a:rPr>
              <a:t>12.1.2022. – Odgovorno spolno ponašanje</a:t>
            </a:r>
          </a:p>
          <a:p>
            <a:pPr fontAlgn="b"/>
            <a:r>
              <a:rPr lang="hr-HR" sz="1600" dirty="0">
                <a:latin typeface="+mj-lt"/>
              </a:rPr>
              <a:t>2.2.2022. – Profesionalna orijentacija – Upis u SŠ – </a:t>
            </a:r>
            <a:r>
              <a:rPr lang="hr-HR" sz="1600" i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stručna suradnica pedagoginja</a:t>
            </a:r>
            <a:endParaRPr lang="hr-HR" sz="1600" dirty="0">
              <a:latin typeface="+mj-lt"/>
            </a:endParaRPr>
          </a:p>
          <a:p>
            <a:pPr fontAlgn="b"/>
            <a:r>
              <a:rPr lang="hr-HR" sz="1600" dirty="0">
                <a:latin typeface="+mj-lt"/>
              </a:rPr>
              <a:t>2.3.2022. – Kako s djecom i mladima razgovarati o ratu u Ukrajini</a:t>
            </a:r>
          </a:p>
          <a:p>
            <a:pPr fontAlgn="b"/>
            <a:r>
              <a:rPr lang="hr-HR" sz="1600" dirty="0">
                <a:latin typeface="+mj-lt"/>
              </a:rPr>
              <a:t>16.3.2022. – Financijsko planiranje i odgovorno ponašanje prema novcu</a:t>
            </a:r>
          </a:p>
          <a:p>
            <a:pPr fontAlgn="b"/>
            <a:r>
              <a:rPr lang="hr-HR" sz="1600" dirty="0">
                <a:latin typeface="+mj-lt"/>
              </a:rPr>
              <a:t>23.3.2022. – Tko sam ja?</a:t>
            </a:r>
          </a:p>
          <a:p>
            <a:pPr fontAlgn="b"/>
            <a:r>
              <a:rPr lang="hr-HR" sz="1600" dirty="0">
                <a:latin typeface="+mj-lt"/>
              </a:rPr>
              <a:t>30.3.2022. – Vršnjački pritisak</a:t>
            </a:r>
          </a:p>
          <a:p>
            <a:pPr fontAlgn="b"/>
            <a:r>
              <a:rPr lang="hr-HR" sz="1600" dirty="0">
                <a:latin typeface="+mj-lt"/>
              </a:rPr>
              <a:t>27.4.2022. – Dan planeta Zemlje – poučna staza Šumarica</a:t>
            </a:r>
          </a:p>
          <a:p>
            <a:pPr fontAlgn="b"/>
            <a:r>
              <a:rPr lang="hr-HR" sz="1600" dirty="0">
                <a:latin typeface="+mj-lt"/>
              </a:rPr>
              <a:t>18.5.2022. – Radionica „Zdrav za 5” </a:t>
            </a:r>
            <a:r>
              <a:rPr lang="hr-HR" sz="1600" i="1" dirty="0">
                <a:solidFill>
                  <a:srgbClr val="FFC000"/>
                </a:solidFill>
                <a:latin typeface="+mj-lt"/>
              </a:rPr>
              <a:t>– policijska službenica Andreja Jurić</a:t>
            </a:r>
          </a:p>
        </p:txBody>
      </p:sp>
    </p:spTree>
    <p:extLst>
      <p:ext uri="{BB962C8B-B14F-4D97-AF65-F5344CB8AC3E}">
        <p14:creationId xmlns:p14="http://schemas.microsoft.com/office/powerpoint/2010/main" val="2487614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ŠPP – univerzalna prevencija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4092" y="1700808"/>
            <a:ext cx="8370512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000" b="1" u="sng" dirty="0"/>
              <a:t>Obilježeni tematski dani vezani uz preventivne aktivnosti:</a:t>
            </a:r>
          </a:p>
          <a:p>
            <a:r>
              <a:rPr lang="hr-HR" sz="1800" i="1" dirty="0"/>
              <a:t>Međunarodni dan nenasilja (2.10.)</a:t>
            </a:r>
          </a:p>
          <a:p>
            <a:r>
              <a:rPr lang="hr-HR" sz="1800" i="1" dirty="0"/>
              <a:t>Dan mentalnog zdravlja (10.10.)</a:t>
            </a:r>
          </a:p>
          <a:p>
            <a:r>
              <a:rPr lang="hr-HR" sz="1800" i="1" dirty="0"/>
              <a:t>Međunarodni dan tolerancije (16.11.)</a:t>
            </a:r>
          </a:p>
          <a:p>
            <a:r>
              <a:rPr lang="hr-HR" sz="1800" i="1" dirty="0"/>
              <a:t>Međunarodni dan djeteta i dječjih prava (20.11.)</a:t>
            </a:r>
          </a:p>
          <a:p>
            <a:r>
              <a:rPr lang="hr-HR" sz="1800" i="1" dirty="0"/>
              <a:t>Međunarodni dan osoba s invaliditetom (3.12.), Sv. Lucija (13.12.)</a:t>
            </a:r>
          </a:p>
          <a:p>
            <a:r>
              <a:rPr lang="hr-HR" sz="1800" i="1" dirty="0"/>
              <a:t>Međunarodni dan volontera (5.12.)</a:t>
            </a:r>
          </a:p>
          <a:p>
            <a:r>
              <a:rPr lang="hr-HR" sz="1800" i="1" dirty="0"/>
              <a:t>Dan sigurnijeg interneta (8.2.)</a:t>
            </a:r>
          </a:p>
          <a:p>
            <a:r>
              <a:rPr lang="hr-HR" sz="1800" i="1" dirty="0"/>
              <a:t>Dan ružičastih majica (23.2.)</a:t>
            </a:r>
          </a:p>
          <a:p>
            <a:r>
              <a:rPr lang="hr-HR" sz="1800" i="1" dirty="0"/>
              <a:t>Tjedan mozga (14. – 18.3.)</a:t>
            </a:r>
          </a:p>
          <a:p>
            <a:r>
              <a:rPr lang="hr-HR" sz="1800" i="1" dirty="0"/>
              <a:t>Dan šarenih čarapa (21.3.)</a:t>
            </a:r>
          </a:p>
          <a:p>
            <a:r>
              <a:rPr lang="hr-HR" sz="1800" i="1" dirty="0"/>
              <a:t>Dan planeta Zemlje (22.4.)</a:t>
            </a:r>
          </a:p>
          <a:p>
            <a:r>
              <a:rPr lang="hr-HR" sz="1800" i="1" dirty="0"/>
              <a:t>Dan učionice na otvrenom (20.5.)</a:t>
            </a:r>
          </a:p>
          <a:p>
            <a:r>
              <a:rPr lang="hr-HR" sz="1800" i="1" dirty="0"/>
              <a:t>Sportski dan (31.5.)</a:t>
            </a:r>
          </a:p>
          <a:p>
            <a:pPr marL="0" indent="0">
              <a:buNone/>
            </a:pPr>
            <a:endParaRPr lang="hr-HR" sz="1200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639872" cy="52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u="sng" dirty="0"/>
              <a:t>Volonterske akcije:</a:t>
            </a:r>
          </a:p>
          <a:p>
            <a:r>
              <a:rPr lang="hr-HR" sz="2000" i="1" dirty="0">
                <a:solidFill>
                  <a:srgbClr val="7030A0"/>
                </a:solidFill>
              </a:rPr>
              <a:t>Zelena čistka </a:t>
            </a:r>
            <a:r>
              <a:rPr lang="hr-HR" sz="2000" dirty="0"/>
              <a:t>– razrednici </a:t>
            </a:r>
            <a:r>
              <a:rPr lang="hr-HR" sz="1600" dirty="0"/>
              <a:t>(rujan 2021.) </a:t>
            </a:r>
            <a:endParaRPr lang="hr-HR" sz="2000" dirty="0"/>
          </a:p>
          <a:p>
            <a:r>
              <a:rPr lang="hr-HR" sz="2000" i="1" dirty="0">
                <a:solidFill>
                  <a:srgbClr val="7030A0"/>
                </a:solidFill>
              </a:rPr>
              <a:t>„Posadi stablo, ne budi panj” – </a:t>
            </a:r>
            <a:r>
              <a:rPr lang="hr-HR" sz="2000" dirty="0"/>
              <a:t>akcija sadnje stabala u Opasanjku </a:t>
            </a:r>
            <a:r>
              <a:rPr lang="hr-HR" sz="1600" dirty="0"/>
              <a:t>(prosinac 2021.)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700" i="1" dirty="0"/>
              <a:t>Radoznalci 7. r., stručna suradnica pedagoginja, Općina Zlatar Bistrica</a:t>
            </a:r>
          </a:p>
          <a:p>
            <a:r>
              <a:rPr lang="hr-HR" sz="2000" i="1" dirty="0">
                <a:solidFill>
                  <a:srgbClr val="7030A0"/>
                </a:solidFill>
              </a:rPr>
              <a:t>izrada kalendara za štićenike doma za starije i nemoćne osobe </a:t>
            </a:r>
            <a:r>
              <a:rPr lang="hr-HR" sz="1600" dirty="0"/>
              <a:t>(prosinac 2021.)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700" dirty="0"/>
              <a:t>Volonterska skupina, vjeroučiteljica Ivona Mršić</a:t>
            </a:r>
          </a:p>
          <a:p>
            <a:r>
              <a:rPr lang="hr-HR" sz="2000" i="1" dirty="0">
                <a:solidFill>
                  <a:srgbClr val="7030A0"/>
                </a:solidFill>
              </a:rPr>
              <a:t>Volonterska akcija i posjet azilu „Luč zagorja” </a:t>
            </a:r>
            <a:r>
              <a:rPr lang="hr-HR" sz="1600" dirty="0"/>
              <a:t>(lipanj 2022.)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700" dirty="0"/>
              <a:t>Volonterska skupina, vjeroučiteljica Ruža Ivanko Leventić i </a:t>
            </a:r>
            <a:r>
              <a:rPr lang="hr-HR" sz="1700" i="1" dirty="0"/>
              <a:t>stručna suradnica pedagoginja, </a:t>
            </a:r>
            <a:endParaRPr lang="hr-HR" sz="1700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800" u="sng" dirty="0"/>
              <a:t>Gostujuća predavanja i radionice: </a:t>
            </a:r>
          </a:p>
          <a:p>
            <a:r>
              <a:rPr lang="hr-HR" sz="2000" dirty="0"/>
              <a:t>20.9.2021. – </a:t>
            </a:r>
            <a:r>
              <a:rPr lang="hr-HR" sz="2000" dirty="0">
                <a:solidFill>
                  <a:srgbClr val="7030A0"/>
                </a:solidFill>
              </a:rPr>
              <a:t>Predavanje o sigurnosti u prometu </a:t>
            </a:r>
            <a:r>
              <a:rPr lang="hr-HR" sz="2000" dirty="0"/>
              <a:t>– policijski službenik gosp. Davor Klenkar</a:t>
            </a:r>
          </a:p>
          <a:p>
            <a:pPr lvl="1"/>
            <a:r>
              <a:rPr lang="hr-HR" sz="1700" dirty="0"/>
              <a:t>učenici 1. razreda</a:t>
            </a:r>
          </a:p>
          <a:p>
            <a:r>
              <a:rPr lang="hr-HR" sz="2000" dirty="0"/>
              <a:t>7.4.2022. – </a:t>
            </a:r>
            <a:r>
              <a:rPr lang="hr-HR" sz="2000" dirty="0">
                <a:solidFill>
                  <a:srgbClr val="7030A0"/>
                </a:solidFill>
              </a:rPr>
              <a:t>Ciklomobilnost</a:t>
            </a:r>
            <a:r>
              <a:rPr lang="hr-HR" sz="2000" dirty="0"/>
              <a:t> – predavanje – gosp. Predrag Matijanić</a:t>
            </a:r>
          </a:p>
          <a:p>
            <a:pPr lvl="1"/>
            <a:r>
              <a:rPr lang="hr-HR" sz="1700" dirty="0"/>
              <a:t>učenici članovi Vijeća učenika i Erasmus+ tima</a:t>
            </a:r>
          </a:p>
          <a:p>
            <a:r>
              <a:rPr lang="hr-HR" sz="2000" dirty="0">
                <a:solidFill>
                  <a:srgbClr val="7030A0"/>
                </a:solidFill>
              </a:rPr>
              <a:t>18.5.2022. </a:t>
            </a:r>
            <a:r>
              <a:rPr lang="hr-HR" sz="2000" dirty="0"/>
              <a:t>– </a:t>
            </a:r>
            <a:r>
              <a:rPr lang="hr-HR" sz="2000" dirty="0">
                <a:solidFill>
                  <a:srgbClr val="7030A0"/>
                </a:solidFill>
              </a:rPr>
              <a:t>Radionica „Zdrav za 5” </a:t>
            </a:r>
            <a:r>
              <a:rPr lang="hr-HR" sz="2000" dirty="0"/>
              <a:t>– policijska službenica Andreja Jurić</a:t>
            </a:r>
          </a:p>
          <a:p>
            <a:pPr lvl="1"/>
            <a:r>
              <a:rPr lang="hr-HR" sz="1700" dirty="0"/>
              <a:t>učenici 8. razreda</a:t>
            </a:r>
            <a:endParaRPr lang="hr-HR" sz="1700" dirty="0">
              <a:solidFill>
                <a:srgbClr val="7030A0"/>
              </a:solidFill>
            </a:endParaRPr>
          </a:p>
          <a:p>
            <a:r>
              <a:rPr lang="hr-HR" sz="2000" dirty="0">
                <a:solidFill>
                  <a:srgbClr val="7030A0"/>
                </a:solidFill>
              </a:rPr>
              <a:t>31.5.2022. </a:t>
            </a:r>
            <a:r>
              <a:rPr lang="hr-HR" sz="2000" dirty="0"/>
              <a:t>– </a:t>
            </a:r>
            <a:r>
              <a:rPr lang="hr-HR" sz="2000" dirty="0">
                <a:solidFill>
                  <a:srgbClr val="7030A0"/>
                </a:solidFill>
              </a:rPr>
              <a:t>Biciklistička učilica </a:t>
            </a:r>
            <a:r>
              <a:rPr lang="hr-HR" sz="2000" dirty="0"/>
              <a:t>– policijski službenik gosp. Davor Klenkar</a:t>
            </a:r>
          </a:p>
          <a:p>
            <a:pPr lvl="1"/>
            <a:r>
              <a:rPr lang="hr-HR" sz="1700" dirty="0"/>
              <a:t>učenici 1. – 4. razreda</a:t>
            </a:r>
            <a:endParaRPr lang="hr-HR" sz="1700" dirty="0">
              <a:solidFill>
                <a:srgbClr val="7030A0"/>
              </a:solidFill>
            </a:endParaRPr>
          </a:p>
          <a:p>
            <a:endParaRPr lang="hr-HR" sz="2000" dirty="0"/>
          </a:p>
          <a:p>
            <a:endParaRPr lang="hr-HR" sz="2000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1279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ŠPP – planirana univerzalna prevencija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hr-HR" sz="1800" b="1" dirty="0"/>
              <a:t>Zdravstvena zaštita učenika:</a:t>
            </a:r>
          </a:p>
          <a:p>
            <a:pPr>
              <a:buFontTx/>
              <a:buChar char="-"/>
            </a:pPr>
            <a:r>
              <a:rPr lang="hr-HR" sz="1800" dirty="0"/>
              <a:t>Tim školske medicine ZZJZ KZŽ (predavanja, zdravstvena zaštita) </a:t>
            </a:r>
          </a:p>
          <a:p>
            <a:pPr marL="0" indent="0" algn="ctr">
              <a:buNone/>
            </a:pPr>
            <a:r>
              <a:rPr lang="hr-HR" sz="1800" dirty="0"/>
              <a:t>dr. Melita </a:t>
            </a:r>
            <a:r>
              <a:rPr lang="hr-HR" sz="1800" dirty="0" err="1"/>
              <a:t>Očić-Leljak</a:t>
            </a:r>
            <a:r>
              <a:rPr lang="hr-HR" sz="1800" dirty="0"/>
              <a:t>, </a:t>
            </a:r>
            <a:r>
              <a:rPr lang="hr-HR" sz="1800" dirty="0" err="1"/>
              <a:t>m.s</a:t>
            </a:r>
            <a:r>
              <a:rPr lang="hr-HR" sz="1800" dirty="0"/>
              <a:t>. Marija </a:t>
            </a:r>
            <a:r>
              <a:rPr lang="hr-HR" sz="1800" dirty="0" err="1"/>
              <a:t>Kranjčec</a:t>
            </a:r>
            <a:endParaRPr lang="hr-HR" sz="1800" dirty="0"/>
          </a:p>
          <a:p>
            <a:pPr>
              <a:buFontTx/>
              <a:buChar char="-"/>
            </a:pPr>
            <a:r>
              <a:rPr lang="hr-HR" sz="1800" dirty="0"/>
              <a:t>Nacionalni program „Živjeti zdravo” (ZZJZ KZŽ) </a:t>
            </a:r>
          </a:p>
          <a:p>
            <a:pPr>
              <a:buFontTx/>
              <a:buChar char="-"/>
            </a:pPr>
            <a:r>
              <a:rPr lang="hr-HR" sz="1800" dirty="0"/>
              <a:t>„Vrtim zdravi film” (Hrvatski školski sportski savez)</a:t>
            </a:r>
          </a:p>
          <a:p>
            <a:pPr>
              <a:buFontTx/>
              <a:buChar char="-"/>
            </a:pPr>
            <a:r>
              <a:rPr lang="hr-HR" sz="1800" dirty="0"/>
              <a:t>Škola plivanja</a:t>
            </a:r>
          </a:p>
          <a:p>
            <a:r>
              <a:rPr lang="hr-HR" sz="1800" b="1" dirty="0"/>
              <a:t>Socijalna zaštita učenika: </a:t>
            </a:r>
            <a:r>
              <a:rPr lang="hr-HR" sz="1800" dirty="0"/>
              <a:t>Projekt ‘’Zalogajček 6’’ i ostale mjere pomoći (sufinanciranje troškova šk. kuhinje, izleta, dobrotvorne akcije, i sl.), Školska shema</a:t>
            </a:r>
          </a:p>
          <a:p>
            <a:r>
              <a:rPr lang="hr-HR" sz="1800" b="1" dirty="0"/>
              <a:t>Sigurnost učenika u prometu</a:t>
            </a:r>
          </a:p>
          <a:p>
            <a:r>
              <a:rPr lang="hr-HR" sz="1800" b="1" dirty="0"/>
              <a:t>Trening životnih vještina </a:t>
            </a:r>
            <a:r>
              <a:rPr lang="hr-HR" sz="1800" dirty="0"/>
              <a:t>(Centar za prevenciju ovisnosti KZŽ)</a:t>
            </a:r>
          </a:p>
          <a:p>
            <a:r>
              <a:rPr lang="hr-HR" sz="1800" b="1" dirty="0"/>
              <a:t>Projekt „Zdrav za 5” </a:t>
            </a:r>
            <a:r>
              <a:rPr lang="hr-HR" sz="1800" dirty="0"/>
              <a:t>– policijski službenik</a:t>
            </a:r>
          </a:p>
          <a:p>
            <a:r>
              <a:rPr lang="hr-HR" sz="1800" b="1" dirty="0"/>
              <a:t>Projekt </a:t>
            </a:r>
            <a:r>
              <a:rPr lang="hr-HR" sz="1800" b="1" dirty="0" err="1"/>
              <a:t>Ekoškola</a:t>
            </a:r>
            <a:r>
              <a:rPr lang="hr-HR" sz="1800" b="1" dirty="0"/>
              <a:t> </a:t>
            </a:r>
          </a:p>
          <a:p>
            <a:r>
              <a:rPr lang="hr-HR" sz="2000" dirty="0"/>
              <a:t>Program „</a:t>
            </a:r>
            <a:r>
              <a:rPr lang="hr-HR" sz="2000" b="1" dirty="0"/>
              <a:t>Hrabri čuvari na djelu</a:t>
            </a:r>
            <a:r>
              <a:rPr lang="hr-HR" sz="2000" dirty="0"/>
              <a:t>” </a:t>
            </a:r>
          </a:p>
          <a:p>
            <a:r>
              <a:rPr lang="hr-HR" sz="2000" b="1" dirty="0"/>
              <a:t>Volonterske akcije </a:t>
            </a:r>
          </a:p>
          <a:p>
            <a:r>
              <a:rPr lang="hr-HR" sz="2000" b="1" dirty="0"/>
              <a:t>Erasmus+ programi i eTwinning projekti</a:t>
            </a:r>
            <a:endParaRPr lang="hr-H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ŠPP – planirana selektivna prevencija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hr-HR" sz="2100" b="1" dirty="0"/>
              <a:t>Suradnja s logopedom i DV </a:t>
            </a:r>
            <a:r>
              <a:rPr lang="hr-HR" sz="2100" dirty="0"/>
              <a:t>(Općina Zlatar Bistrica)</a:t>
            </a:r>
          </a:p>
          <a:p>
            <a:r>
              <a:rPr lang="hr-HR" sz="2100" b="1" dirty="0"/>
              <a:t>Suradnja s CZOO „Vinko Bek”</a:t>
            </a:r>
          </a:p>
          <a:p>
            <a:r>
              <a:rPr lang="hr-HR" sz="2100" b="1" dirty="0"/>
              <a:t>Projekt ‘’Baltazar5’’</a:t>
            </a:r>
          </a:p>
          <a:p>
            <a:r>
              <a:rPr lang="pl-PL" sz="2100" b="1" dirty="0"/>
              <a:t>Poludnevni boravak za djecu i mlade u riziku </a:t>
            </a:r>
            <a:r>
              <a:rPr lang="hr-HR" sz="2100" dirty="0"/>
              <a:t>(Odgojni dom </a:t>
            </a:r>
            <a:r>
              <a:rPr lang="hr-HR" sz="2100" dirty="0" err="1"/>
              <a:t>Bedekovčina</a:t>
            </a:r>
            <a:r>
              <a:rPr lang="hr-HR" sz="2100" dirty="0"/>
              <a:t>)</a:t>
            </a:r>
          </a:p>
          <a:p>
            <a:pPr marL="0" indent="0">
              <a:buNone/>
            </a:pPr>
            <a:endParaRPr lang="hr-HR" sz="2100" dirty="0"/>
          </a:p>
          <a:p>
            <a:r>
              <a:rPr lang="hr-HR" sz="2200" b="1" dirty="0"/>
              <a:t>Poticanje nadarenosti učenika kroz dodatnu nastavu i izvannastavnu aktivnost „Radoznalci”</a:t>
            </a:r>
            <a:r>
              <a:rPr lang="hr-HR" sz="1900" b="1" dirty="0"/>
              <a:t> (učenici 2., 5., 6. i 7. r.)</a:t>
            </a:r>
          </a:p>
          <a:p>
            <a:r>
              <a:rPr lang="hr-HR" sz="2100" b="1" dirty="0"/>
              <a:t>Identifikacija potencijalno darovitih učenika 3. i 4. r. u organizaciji Future KZŽ </a:t>
            </a:r>
            <a:r>
              <a:rPr lang="hr-HR" sz="2100" dirty="0"/>
              <a:t>(26.5.2022. g.) – vanjska suradnica psihologinja Marija Vragović</a:t>
            </a:r>
          </a:p>
          <a:p>
            <a:pPr marL="0" indent="0">
              <a:buNone/>
            </a:pPr>
            <a:endParaRPr lang="hr-HR" sz="2000" dirty="0"/>
          </a:p>
          <a:p>
            <a:endParaRPr lang="hr-HR" sz="22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Prava učenika (čl. 2. – 5.)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0556" y="1628800"/>
            <a:ext cx="8135492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OSIGURAVA SE OSTVARIVANJE PRAVA UČENIKA na:</a:t>
            </a:r>
          </a:p>
          <a:p>
            <a:r>
              <a:rPr lang="hr-HR" sz="2000" dirty="0"/>
              <a:t>obaviještenost o svim pitanjima koja se na njega odnose, </a:t>
            </a:r>
          </a:p>
          <a:p>
            <a:r>
              <a:rPr lang="hr-HR" sz="2000" dirty="0"/>
              <a:t>savjet i pomoć u rješavanju problema, a sukladno njegovu najboljem interesu, </a:t>
            </a:r>
          </a:p>
          <a:p>
            <a:r>
              <a:rPr lang="hr-HR" sz="2000" dirty="0"/>
              <a:t>poštovanje njegova mišljenja, </a:t>
            </a:r>
          </a:p>
          <a:p>
            <a:r>
              <a:rPr lang="pl-PL" sz="2000" dirty="0"/>
              <a:t>pomoć drugih učenika školske ustanove, </a:t>
            </a:r>
          </a:p>
          <a:p>
            <a:r>
              <a:rPr lang="hr-HR" sz="2000" dirty="0"/>
              <a:t>pritužbu koju može predati učiteljima odnosno nastavnicima, ravnatelju i školskom odboru</a:t>
            </a:r>
          </a:p>
          <a:p>
            <a:r>
              <a:rPr lang="hr-HR" sz="2000" dirty="0"/>
              <a:t>sudjelovanje u radu </a:t>
            </a:r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Vijeća učenika </a:t>
            </a:r>
            <a:r>
              <a:rPr lang="hr-HR" sz="2000" dirty="0"/>
              <a:t>te provedbi Kućnoga reda</a:t>
            </a:r>
          </a:p>
          <a:p>
            <a:r>
              <a:rPr lang="hr-HR" sz="2000" dirty="0"/>
              <a:t>predlaganje poboljšanja odgojno-obrazovnoga procesa i odgojno-obrazovnoga rada.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00C541-74C1-4511-A275-D3C6ECFC5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9F94AC-862F-40FD-9472-FFA01F20AA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000" u="sng" dirty="0"/>
              <a:t>PREDAVANJA I EDUKACIJE na stručnim aktivima i tijelima škole:</a:t>
            </a:r>
          </a:p>
          <a:p>
            <a:pPr lvl="1"/>
            <a:r>
              <a:rPr lang="hr-HR" sz="1900" dirty="0">
                <a:solidFill>
                  <a:srgbClr val="0070C0"/>
                </a:solidFill>
              </a:rPr>
              <a:t>„Smjernice u radu s učenicima s teškoćama u razvoju”– </a:t>
            </a:r>
            <a:r>
              <a:rPr lang="hr-HR" sz="1900" dirty="0"/>
              <a:t>Jadranka Vuković, defektologinja</a:t>
            </a:r>
          </a:p>
          <a:p>
            <a:pPr lvl="1"/>
            <a:r>
              <a:rPr lang="hr-HR" sz="1900" dirty="0">
                <a:solidFill>
                  <a:schemeClr val="accent4">
                    <a:lumMod val="75000"/>
                  </a:schemeClr>
                </a:solidFill>
              </a:rPr>
              <a:t>Primjeri izrada individualnih kurikuluma – prilagođenih i individualiziranih programa </a:t>
            </a:r>
            <a:r>
              <a:rPr lang="hr-HR" sz="1900" dirty="0"/>
              <a:t>– Jadranka Vuković, defektologinja</a:t>
            </a:r>
          </a:p>
          <a:p>
            <a:pPr lvl="1"/>
            <a:r>
              <a:rPr lang="hr-HR" sz="1900" dirty="0">
                <a:solidFill>
                  <a:schemeClr val="accent4">
                    <a:lumMod val="75000"/>
                  </a:schemeClr>
                </a:solidFill>
              </a:rPr>
              <a:t>Tamo gdje smo svi jednaki </a:t>
            </a:r>
            <a:r>
              <a:rPr lang="hr-HR" sz="1900" dirty="0"/>
              <a:t>– edukacija</a:t>
            </a:r>
          </a:p>
          <a:p>
            <a:pPr lvl="1"/>
            <a:r>
              <a:rPr lang="hr-HR" sz="1900" dirty="0">
                <a:highlight>
                  <a:srgbClr val="FF0000"/>
                </a:highlight>
              </a:rPr>
              <a:t>...</a:t>
            </a:r>
          </a:p>
          <a:p>
            <a:pPr lvl="1"/>
            <a:r>
              <a:rPr lang="hr-HR" sz="1900" dirty="0">
                <a:highlight>
                  <a:srgbClr val="FF0000"/>
                </a:highlight>
              </a:rPr>
              <a:t>...</a:t>
            </a:r>
          </a:p>
          <a:p>
            <a:pPr marL="365760" lvl="1" indent="0">
              <a:buNone/>
            </a:pPr>
            <a:endParaRPr lang="hr-HR" sz="1900" dirty="0"/>
          </a:p>
          <a:p>
            <a:pPr lvl="1"/>
            <a:endParaRPr lang="hr-HR" sz="1900" dirty="0"/>
          </a:p>
          <a:p>
            <a:r>
              <a:rPr lang="hr-HR" sz="2200" i="1" dirty="0"/>
              <a:t>individualno upoznavanje novih zaposlenika sa specifičnim potrebama učenika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1093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ŠPP – selektivna/indicirana prevencija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75776" cy="4709120"/>
          </a:xfrm>
        </p:spPr>
        <p:txBody>
          <a:bodyPr>
            <a:normAutofit/>
          </a:bodyPr>
          <a:lstStyle/>
          <a:p>
            <a:r>
              <a:rPr lang="hr-HR" b="1" dirty="0"/>
              <a:t>Individualni plan postupanja</a:t>
            </a:r>
            <a:endParaRPr lang="hr-HR" dirty="0"/>
          </a:p>
          <a:p>
            <a:r>
              <a:rPr lang="hr-HR" sz="2000" dirty="0"/>
              <a:t>intervencije za djecu u riziku – stručna služba, učitelji, roditelji, vanjske službe, učenik </a:t>
            </a:r>
          </a:p>
          <a:p>
            <a:r>
              <a:rPr lang="hr-HR" sz="2000" dirty="0"/>
              <a:t>suradnja s CZSS Zlatar Bistrica</a:t>
            </a:r>
          </a:p>
          <a:p>
            <a:r>
              <a:rPr lang="hr-HR" sz="1800" dirty="0"/>
              <a:t>kontinuirana individualna pomoć u učenju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b="1" dirty="0"/>
              <a:t>pomoć u planiranju i organizaciji učenja </a:t>
            </a:r>
            <a:r>
              <a:rPr lang="hr-HR" sz="1800" dirty="0"/>
              <a:t>– stručne suradnice pedagoginja i defektologinja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r-HR" sz="2000" dirty="0"/>
              <a:t>Ispitivanje međuvršnjačkih odnosa u razrednim odjelima i kontinuirani rad na poboljšanju istih (provedena sociometrija) – stručna suradnica pedagoginja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r-HR" sz="2000" dirty="0"/>
              <a:t>PROFESIONALNA ORIJENTACIJA – 8. a i 8. b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ŠPP – rad s roditeljima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425" y="1628800"/>
            <a:ext cx="8429149" cy="5085184"/>
          </a:xfrm>
        </p:spPr>
        <p:txBody>
          <a:bodyPr>
            <a:normAutofit fontScale="92500"/>
          </a:bodyPr>
          <a:lstStyle/>
          <a:p>
            <a:r>
              <a:rPr lang="hr-HR" sz="2000" dirty="0"/>
              <a:t>Individualna savjetovanja s razrednicima i stručnim suradnicama</a:t>
            </a:r>
          </a:p>
          <a:p>
            <a:r>
              <a:rPr lang="hr-HR" sz="2000" dirty="0"/>
              <a:t>Predavanja na roditeljskim sastancima (stručna služba i vanjski suradnici)</a:t>
            </a:r>
          </a:p>
          <a:p>
            <a:pPr lvl="1"/>
            <a:r>
              <a:rPr lang="hr-HR" sz="1700" i="1" dirty="0">
                <a:solidFill>
                  <a:srgbClr val="0070C0"/>
                </a:solidFill>
              </a:rPr>
              <a:t>Roditeljski sastanak roditelja 6. a i 6. b razreda Pravila ponašanja na Internetu </a:t>
            </a:r>
          </a:p>
          <a:p>
            <a:pPr lvl="1"/>
            <a:r>
              <a:rPr lang="hr-HR" sz="1700" i="1" dirty="0">
                <a:solidFill>
                  <a:srgbClr val="0070C0"/>
                </a:solidFill>
              </a:rPr>
              <a:t>– stručna suradnica defektologinja</a:t>
            </a:r>
          </a:p>
          <a:p>
            <a:pPr lvl="1"/>
            <a:r>
              <a:rPr lang="hr-HR" sz="1700" i="1" dirty="0">
                <a:solidFill>
                  <a:srgbClr val="0070C0"/>
                </a:solidFill>
              </a:rPr>
              <a:t>Roditeljski sastanak – Upis u 1. razred OŠ – pedagoginja i defektologinja</a:t>
            </a:r>
          </a:p>
          <a:p>
            <a:pPr lvl="1"/>
            <a:r>
              <a:rPr lang="hr-HR" sz="1700" i="1" dirty="0">
                <a:solidFill>
                  <a:srgbClr val="0070C0"/>
                </a:solidFill>
              </a:rPr>
              <a:t>Roditeljski sastanak – Upis u srednju školu – pedagoginja</a:t>
            </a:r>
          </a:p>
          <a:p>
            <a:pPr marL="0" indent="0">
              <a:buNone/>
            </a:pPr>
            <a:endParaRPr lang="hr-HR" sz="2000" dirty="0"/>
          </a:p>
          <a:p>
            <a:pPr algn="just"/>
            <a:r>
              <a:rPr lang="hr-HR" sz="2800" u="sng" dirty="0"/>
              <a:t>Online materijali za roditelje na temu </a:t>
            </a:r>
            <a:r>
              <a:rPr lang="hr-HR" sz="2000" i="1" u="sng" dirty="0"/>
              <a:t>(mrežna stranica):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sz="2000" i="1" dirty="0">
                <a:solidFill>
                  <a:srgbClr val="7030A0"/>
                </a:solidFill>
              </a:rPr>
              <a:t>„HPV – prevencija i cijepljenje”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sz="2000" i="1" dirty="0">
                <a:solidFill>
                  <a:srgbClr val="7030A0"/>
                </a:solidFill>
              </a:rPr>
              <a:t>Upute i savjeti za roditelje vezani uz suzbijanje epidemije uzrokovane COVID-19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sz="2000" i="1" dirty="0">
                <a:solidFill>
                  <a:srgbClr val="7030A0"/>
                </a:solidFill>
              </a:rPr>
              <a:t>Upute i savjeti za roditelje vezani uz pomoć, podršku i lakše nošenje s neugodnim emocijama kao posljedica stresnih i </a:t>
            </a:r>
            <a:r>
              <a:rPr lang="hr-HR" sz="2000" i="1" dirty="0" err="1">
                <a:solidFill>
                  <a:srgbClr val="7030A0"/>
                </a:solidFill>
              </a:rPr>
              <a:t>tramatičnih</a:t>
            </a:r>
            <a:r>
              <a:rPr lang="hr-HR" sz="2000" i="1" dirty="0">
                <a:solidFill>
                  <a:srgbClr val="7030A0"/>
                </a:solidFill>
              </a:rPr>
              <a:t> događanja (potresi)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sz="2000" i="1" dirty="0">
                <a:solidFill>
                  <a:srgbClr val="7030A0"/>
                </a:solidFill>
              </a:rPr>
              <a:t>Upis u 1. razred OŠ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sz="2000" i="1" dirty="0">
                <a:solidFill>
                  <a:srgbClr val="7030A0"/>
                </a:solidFill>
              </a:rPr>
              <a:t>Upis u SŠ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ŠPP – rad s učiteljima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8971" y="1700808"/>
            <a:ext cx="8153400" cy="4495800"/>
          </a:xfrm>
        </p:spPr>
        <p:txBody>
          <a:bodyPr>
            <a:normAutofit/>
          </a:bodyPr>
          <a:lstStyle/>
          <a:p>
            <a:r>
              <a:rPr lang="hr-HR" sz="2000" b="1" dirty="0"/>
              <a:t>Individualno savjetovanje o postupanju </a:t>
            </a:r>
          </a:p>
          <a:p>
            <a:r>
              <a:rPr lang="hr-HR" sz="2000" b="1" dirty="0"/>
              <a:t>Stručni aktivni</a:t>
            </a:r>
          </a:p>
          <a:p>
            <a:r>
              <a:rPr lang="hr-HR" sz="2000" b="1" dirty="0"/>
              <a:t>Grupno savjetovanje (RV)</a:t>
            </a:r>
          </a:p>
          <a:p>
            <a:r>
              <a:rPr lang="hr-HR" sz="2000" b="1" dirty="0"/>
              <a:t>Sjednice UV </a:t>
            </a:r>
          </a:p>
          <a:p>
            <a:pPr marL="0" indent="0">
              <a:buNone/>
            </a:pPr>
            <a:endParaRPr lang="hr-HR" sz="2000" b="1" dirty="0"/>
          </a:p>
          <a:p>
            <a:r>
              <a:rPr lang="hr-HR" sz="2000" b="1" dirty="0"/>
              <a:t>Individualna stručna usavršavanja</a:t>
            </a:r>
          </a:p>
          <a:p>
            <a:pPr lvl="1"/>
            <a:r>
              <a:rPr lang="hr-HR" sz="2000" dirty="0"/>
              <a:t>kontinuirane edukacije u organizaciji županijskih stručnih vijeća i MZO</a:t>
            </a:r>
            <a:endParaRPr lang="hr-HR" sz="20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8579B-E697-489A-A224-C1080A472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VIJEĆE UČENIKA </a:t>
            </a:r>
            <a:r>
              <a:rPr lang="hr-HR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stručna suradnica pedagoginja</a:t>
            </a:r>
            <a:endParaRPr lang="hr-H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9635C8-643F-4953-9E07-6CDE747A2C1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hr-HR" u="sng" dirty="0"/>
              <a:t>ODRŽANE SJEDNICE</a:t>
            </a:r>
            <a:r>
              <a:rPr lang="hr-HR" dirty="0"/>
              <a:t>: </a:t>
            </a:r>
          </a:p>
          <a:p>
            <a:pPr lvl="2"/>
            <a:r>
              <a:rPr lang="hr-HR" sz="2000" dirty="0">
                <a:solidFill>
                  <a:srgbClr val="7030A0"/>
                </a:solidFill>
              </a:rPr>
              <a:t>6.10.2021., 24.11.2021., 9.3.2022., 16.5.2022.g.</a:t>
            </a:r>
          </a:p>
          <a:p>
            <a:pPr marL="685800" lvl="2" indent="0">
              <a:buNone/>
            </a:pPr>
            <a:endParaRPr lang="hr-HR" sz="1700" dirty="0">
              <a:solidFill>
                <a:srgbClr val="7030A0"/>
              </a:solidFill>
            </a:endParaRPr>
          </a:p>
          <a:p>
            <a:pPr lvl="1"/>
            <a:r>
              <a:rPr lang="hr-HR" u="sng" dirty="0"/>
              <a:t>PROVEDENE AKTIVNOSTI:</a:t>
            </a:r>
          </a:p>
          <a:p>
            <a:pPr marL="685800" lvl="2" indent="0">
              <a:buNone/>
            </a:pPr>
            <a:r>
              <a:rPr lang="hr-HR" dirty="0"/>
              <a:t>Participativni dječji proračun KZŽ: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realizacija projekta</a:t>
            </a:r>
            <a:r>
              <a:rPr lang="hr-HR" sz="2400" dirty="0">
                <a:solidFill>
                  <a:srgbClr val="7030A0"/>
                </a:solidFill>
              </a:rPr>
              <a:t> „Do škole i u školi na svježem zraku”</a:t>
            </a:r>
            <a:r>
              <a:rPr lang="hr-HR" sz="2400" dirty="0"/>
              <a:t> </a:t>
            </a:r>
            <a:r>
              <a:rPr lang="hr-HR" sz="1800" i="1" dirty="0"/>
              <a:t>(učionica na otvorenom, meteorološka stanica, stalci za bicikle)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prijava i realizacija projekta- </a:t>
            </a:r>
            <a:r>
              <a:rPr lang="hr-HR" sz="2400" dirty="0">
                <a:solidFill>
                  <a:srgbClr val="7030A0"/>
                </a:solidFill>
              </a:rPr>
              <a:t>„Zaklači, doklači i na svježem zraku skači”</a:t>
            </a:r>
            <a:r>
              <a:rPr lang="hr-HR" sz="2400" dirty="0"/>
              <a:t> </a:t>
            </a:r>
            <a:r>
              <a:rPr lang="hr-HR" i="1" dirty="0"/>
              <a:t>(</a:t>
            </a:r>
            <a:r>
              <a:rPr lang="hr-HR" sz="1800" i="1" dirty="0"/>
              <a:t>višenamjenska nožna pumpa, fontana s pitkom vodom, kanalica za bicikle</a:t>
            </a:r>
            <a:r>
              <a:rPr lang="hr-HR" i="1" dirty="0"/>
              <a:t>) – 19 500 kn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r-HR" sz="2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200" dirty="0"/>
              <a:t>organizacija </a:t>
            </a:r>
            <a:r>
              <a:rPr lang="hr-HR" sz="2200" i="1" dirty="0">
                <a:solidFill>
                  <a:srgbClr val="7030A0"/>
                </a:solidFill>
              </a:rPr>
              <a:t>„Advent u školskom dvorištu”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/>
              <a:t>sudjelovanje u organizaciji </a:t>
            </a:r>
            <a:r>
              <a:rPr lang="hr-HR" sz="2000" i="1" dirty="0">
                <a:solidFill>
                  <a:srgbClr val="7030A0"/>
                </a:solidFill>
              </a:rPr>
              <a:t>Sportskog dana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/>
              <a:t>predavanje o </a:t>
            </a:r>
            <a:r>
              <a:rPr lang="hr-HR" sz="2000" i="1" dirty="0">
                <a:solidFill>
                  <a:srgbClr val="7030A0"/>
                </a:solidFill>
              </a:rPr>
              <a:t>ciklomobilnosti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i="1" dirty="0">
                <a:solidFill>
                  <a:srgbClr val="7030A0"/>
                </a:solidFill>
              </a:rPr>
              <a:t>Biciklistička učilica</a:t>
            </a:r>
            <a:r>
              <a:rPr lang="hr-HR" sz="2000" dirty="0"/>
              <a:t>, PPT i priprema za </a:t>
            </a:r>
            <a:r>
              <a:rPr lang="hr-HR" sz="2000" i="1" dirty="0">
                <a:solidFill>
                  <a:srgbClr val="7030A0"/>
                </a:solidFill>
              </a:rPr>
              <a:t>biciklijadu</a:t>
            </a:r>
            <a:r>
              <a:rPr lang="hr-HR" sz="2000" dirty="0"/>
              <a:t> </a:t>
            </a:r>
            <a:r>
              <a:rPr lang="hr-HR" sz="1700" dirty="0"/>
              <a:t>(Olimpijski dan, rujan 2022. 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200" dirty="0"/>
              <a:t>organizacija </a:t>
            </a:r>
            <a:r>
              <a:rPr lang="hr-HR" sz="2200" i="1" dirty="0">
                <a:solidFill>
                  <a:srgbClr val="7030A0"/>
                </a:solidFill>
              </a:rPr>
              <a:t>„Školsko kino” </a:t>
            </a:r>
            <a:r>
              <a:rPr lang="hr-HR" sz="1900" dirty="0"/>
              <a:t>(za učenike razredne nastave)</a:t>
            </a:r>
          </a:p>
          <a:p>
            <a:pPr marL="685800" lvl="2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23343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/>
              <a:t>Postupanje u poduzimanju mjera zaštite u slučaju povrede prava učenika (čl. 6. - 15.)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495800"/>
          </a:xfrm>
        </p:spPr>
        <p:txBody>
          <a:bodyPr/>
          <a:lstStyle/>
          <a:p>
            <a:r>
              <a:rPr lang="hr-HR" sz="2400" dirty="0"/>
              <a:t>Učenici i roditelji </a:t>
            </a:r>
            <a:r>
              <a:rPr lang="hr-HR" sz="2400" b="1" dirty="0"/>
              <a:t>informirani su o pravima učenika </a:t>
            </a:r>
            <a:r>
              <a:rPr lang="hr-HR" sz="2400" dirty="0"/>
              <a:t>te o obveznom postupanju škole u slučaju prijave kršenja tih prava  (roditeljski sastanci, SRO)</a:t>
            </a:r>
          </a:p>
          <a:p>
            <a:endParaRPr lang="hr-HR" sz="2400" dirty="0"/>
          </a:p>
          <a:p>
            <a:r>
              <a:rPr lang="hr-HR" sz="2400" dirty="0"/>
              <a:t>Poštuju se sve </a:t>
            </a:r>
            <a:r>
              <a:rPr lang="hr-HR" sz="2400" b="1" dirty="0"/>
              <a:t>propisane procedure </a:t>
            </a:r>
            <a:r>
              <a:rPr lang="hr-HR" sz="2400" dirty="0"/>
              <a:t>dogovorenim načinima postupanja unutar škole (prema propisanim zakonima, pravilnicima, protokolima i internim odredbama i protokolima)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Sigurnost učenika </a:t>
            </a:r>
            <a:r>
              <a:rPr lang="hr-HR" sz="3600" dirty="0"/>
              <a:t>(čl. 16. i 17.)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r>
              <a:rPr lang="hr-HR" sz="2000" dirty="0"/>
              <a:t>učenici su obaviješteni o pravilima sigurnosti u školskom prostoru i mogućnostima svoje zaštite</a:t>
            </a:r>
          </a:p>
          <a:p>
            <a:endParaRPr lang="hr-HR" sz="2000" dirty="0"/>
          </a:p>
          <a:p>
            <a:r>
              <a:rPr lang="hr-HR" sz="2000" dirty="0"/>
              <a:t>škola provodi aktivnosti kojima se učenicima omogućava stjecanje znanja, vještina i sposobnosti vezanih uz </a:t>
            </a:r>
            <a:r>
              <a:rPr lang="hr-HR" sz="2000" b="1" dirty="0"/>
              <a:t>zaštitu i spašavanje u kriznim situacijama</a:t>
            </a:r>
          </a:p>
          <a:p>
            <a:pPr marL="0" indent="0">
              <a:buNone/>
            </a:pPr>
            <a:endParaRPr lang="hr-HR" sz="2000" b="1" dirty="0"/>
          </a:p>
          <a:p>
            <a:r>
              <a:rPr lang="hr-HR" sz="2400" dirty="0"/>
              <a:t>izvedbe </a:t>
            </a:r>
            <a:r>
              <a:rPr lang="hr-HR" sz="2400" b="1" dirty="0"/>
              <a:t>vježbe evakuacije učenika</a:t>
            </a:r>
            <a:endParaRPr lang="hr-HR" sz="2400" dirty="0"/>
          </a:p>
          <a:p>
            <a:pPr lvl="1"/>
            <a:r>
              <a:rPr lang="hr-HR" sz="2000" dirty="0"/>
              <a:t>RAZREDNA NASTAVA – 13. listopada 2021. g. </a:t>
            </a:r>
          </a:p>
          <a:p>
            <a:pPr lvl="1"/>
            <a:r>
              <a:rPr lang="hr-HR" sz="2000" dirty="0"/>
              <a:t>PREDMETNA NASTAVA – 13. listopada 2021. g. </a:t>
            </a:r>
          </a:p>
          <a:p>
            <a:pPr marL="365760" lvl="1" indent="0">
              <a:buNone/>
            </a:pPr>
            <a:endParaRPr lang="hr-HR" sz="2000" dirty="0"/>
          </a:p>
          <a:p>
            <a:r>
              <a:rPr lang="hr-HR" sz="2400" dirty="0"/>
              <a:t>postavljene </a:t>
            </a:r>
            <a:r>
              <a:rPr lang="hr-HR" sz="2400" b="1" dirty="0"/>
              <a:t>oznake</a:t>
            </a:r>
            <a:r>
              <a:rPr lang="hr-HR" sz="2400" dirty="0"/>
              <a:t> za putove evakuacije</a:t>
            </a:r>
          </a:p>
          <a:p>
            <a:endParaRPr lang="hr-HR" sz="2400" dirty="0"/>
          </a:p>
          <a:p>
            <a:r>
              <a:rPr lang="hr-HR" sz="2400" dirty="0">
                <a:solidFill>
                  <a:srgbClr val="7030A0"/>
                </a:solidFill>
              </a:rPr>
              <a:t>Promjena ULAZA u školu početkom školske godine radi sigurnosti djece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495800"/>
          </a:xfrm>
        </p:spPr>
        <p:txBody>
          <a:bodyPr>
            <a:normAutofit/>
          </a:bodyPr>
          <a:lstStyle/>
          <a:p>
            <a:r>
              <a:rPr lang="hr-HR" sz="2000" dirty="0"/>
              <a:t>Određeno je </a:t>
            </a:r>
            <a:r>
              <a:rPr lang="hr-HR" sz="2000" b="1" dirty="0"/>
              <a:t>dežurstvo</a:t>
            </a:r>
            <a:r>
              <a:rPr lang="hr-HR" sz="2000" dirty="0"/>
              <a:t> odgojno-obrazovnog ili drugog radnika na ulazu u školsku ustanovu i u svim unutarnjim i vanjskim prostorima školske ustanove kada ih koriste učenici</a:t>
            </a:r>
          </a:p>
          <a:p>
            <a:endParaRPr lang="hr-HR" sz="2000" dirty="0"/>
          </a:p>
          <a:p>
            <a:r>
              <a:rPr lang="hr-HR" sz="2000" b="1" dirty="0"/>
              <a:t>Kućni red i popis dežurnih učitelja </a:t>
            </a:r>
            <a:r>
              <a:rPr lang="hr-HR" sz="2000" dirty="0"/>
              <a:t>javan je i dostupan učenicima </a:t>
            </a:r>
            <a:r>
              <a:rPr lang="hr-HR" sz="2000" b="1" dirty="0"/>
              <a:t>na mrežnoj stranici škole </a:t>
            </a:r>
          </a:p>
          <a:p>
            <a:pPr marL="0" indent="0">
              <a:buNone/>
            </a:pPr>
            <a:endParaRPr lang="hr-HR" sz="2000" b="1" dirty="0"/>
          </a:p>
          <a:p>
            <a:r>
              <a:rPr lang="hr-HR" sz="2000" dirty="0"/>
              <a:t>donesen novi Kućni red </a:t>
            </a:r>
            <a:r>
              <a:rPr lang="hr-HR" sz="1600" dirty="0"/>
              <a:t>(na snazi od 9. ožujka 2018.)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Sigurnost i mediji (čl.18.-20.)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5000600"/>
          </a:xfrm>
        </p:spPr>
        <p:txBody>
          <a:bodyPr>
            <a:normAutofit fontScale="70000" lnSpcReduction="20000"/>
          </a:bodyPr>
          <a:lstStyle/>
          <a:p>
            <a:r>
              <a:rPr lang="hr-HR" sz="2300" dirty="0"/>
              <a:t>Učenici imaju pravo na pristup Internetu na računalu/tabletu školske ustanove samo u nazočnosti odgojno-obrazovnog radnika i uz njegovo odobrenje (za potrebe nastave)</a:t>
            </a:r>
          </a:p>
          <a:p>
            <a:r>
              <a:rPr lang="hr-HR" sz="2300" dirty="0"/>
              <a:t>Ugrađeni su filtri koji sprečavaju pristup stranicama s neprimjerenim sadržajima preko CARNet-a</a:t>
            </a:r>
          </a:p>
          <a:p>
            <a:r>
              <a:rPr lang="hr-HR" sz="2300" dirty="0"/>
              <a:t>Sadržaji se na mrežnim stranicama objavljuju s ciljem i uz </a:t>
            </a:r>
            <a:r>
              <a:rPr lang="hr-HR" sz="2300" b="1" dirty="0"/>
              <a:t>privolu</a:t>
            </a:r>
            <a:r>
              <a:rPr lang="hr-HR" sz="2300" dirty="0"/>
              <a:t> roditelja</a:t>
            </a:r>
          </a:p>
          <a:p>
            <a:r>
              <a:rPr lang="hr-HR" sz="2300" dirty="0"/>
              <a:t>Roditelji i učenici obaviješteni su </a:t>
            </a:r>
            <a:r>
              <a:rPr lang="hr-HR" sz="2300" b="1" dirty="0"/>
              <a:t>o sigurnim načinima korištenja modernih tehnologija </a:t>
            </a:r>
            <a:r>
              <a:rPr lang="hr-HR" sz="2300" dirty="0"/>
              <a:t>(učenici upoznati s radom </a:t>
            </a:r>
            <a:r>
              <a:rPr lang="hr-HR" sz="2300" i="1" dirty="0"/>
              <a:t>na daljinu </a:t>
            </a:r>
            <a:r>
              <a:rPr lang="hr-HR" sz="2300" dirty="0"/>
              <a:t>i aplikacijom Yammer te sigurnim korištenjem interneta za potrebe nastave na daljinu)</a:t>
            </a:r>
          </a:p>
          <a:p>
            <a:endParaRPr lang="hr-HR" sz="2300" dirty="0">
              <a:solidFill>
                <a:srgbClr val="7030A0"/>
              </a:solidFill>
            </a:endParaRPr>
          </a:p>
          <a:p>
            <a:r>
              <a:rPr lang="hr-HR" sz="2300" dirty="0">
                <a:latin typeface="+mj-lt"/>
              </a:rPr>
              <a:t>provedba Erasmus+ projekta „</a:t>
            </a:r>
            <a:r>
              <a:rPr lang="hr-HR" sz="2300" b="1" i="0" dirty="0">
                <a:solidFill>
                  <a:srgbClr val="7030A0"/>
                </a:solidFill>
                <a:effectLst/>
                <a:latin typeface="+mj-lt"/>
              </a:rPr>
              <a:t>Responsible Digital Natives”</a:t>
            </a:r>
            <a:r>
              <a:rPr lang="hr-HR" sz="2300" dirty="0">
                <a:latin typeface="+mj-lt"/>
              </a:rPr>
              <a:t> </a:t>
            </a:r>
            <a:r>
              <a:rPr lang="hr-HR" sz="23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– stručna suradnica knjižničarka </a:t>
            </a:r>
            <a:r>
              <a:rPr lang="hr-HR" sz="2300" dirty="0">
                <a:latin typeface="+mj-lt"/>
              </a:rPr>
              <a:t>i članovi Erasmus+ tima</a:t>
            </a:r>
          </a:p>
          <a:p>
            <a:r>
              <a:rPr lang="hr-HR" sz="2300" dirty="0">
                <a:latin typeface="+mj-lt"/>
              </a:rPr>
              <a:t>provedba školskog programa </a:t>
            </a:r>
            <a:r>
              <a:rPr lang="hr-HR" sz="2300" b="1" dirty="0">
                <a:solidFill>
                  <a:srgbClr val="7030A0"/>
                </a:solidFill>
                <a:latin typeface="+mj-lt"/>
              </a:rPr>
              <a:t>„Hrabri čuvari na djelu” </a:t>
            </a:r>
            <a:r>
              <a:rPr lang="hr-HR" sz="23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– stručna suradnica pedagoginja </a:t>
            </a:r>
          </a:p>
          <a:p>
            <a:pPr marL="0" indent="0">
              <a:buNone/>
            </a:pPr>
            <a:endParaRPr lang="hr-HR" sz="23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hr-HR" sz="1900" b="1" dirty="0">
              <a:solidFill>
                <a:srgbClr val="7030A0"/>
              </a:solidFill>
              <a:latin typeface="+mj-lt"/>
            </a:endParaRPr>
          </a:p>
          <a:p>
            <a:r>
              <a:rPr lang="hr-HR" b="1" dirty="0">
                <a:solidFill>
                  <a:srgbClr val="7030A0"/>
                </a:solidFill>
                <a:latin typeface="+mj-lt"/>
              </a:rPr>
              <a:t>HRABRI ČUVARI NA DJELU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>
                <a:latin typeface="+mj-lt"/>
              </a:rPr>
              <a:t>sastanci 20.1., 25.1. i 19.5.2022. g.; održana edukacija novoizabranih Hrabrih čuvara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>
                <a:latin typeface="+mj-lt"/>
              </a:rPr>
              <a:t>održane radionice </a:t>
            </a:r>
            <a:r>
              <a:rPr lang="hr-HR" b="1" i="1" dirty="0">
                <a:latin typeface="+mj-lt"/>
              </a:rPr>
              <a:t>„Sigurnost na internetu” </a:t>
            </a:r>
            <a:r>
              <a:rPr lang="hr-HR" dirty="0">
                <a:latin typeface="+mj-lt"/>
              </a:rPr>
              <a:t>za učenike 5. razreda </a:t>
            </a:r>
            <a:r>
              <a:rPr lang="hr-HR" sz="2300" dirty="0">
                <a:latin typeface="+mj-lt"/>
              </a:rPr>
              <a:t>(10.6.2022., 14.6.2022.)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Zaštita podataka (čl. 22.)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495800"/>
          </a:xfrm>
        </p:spPr>
        <p:txBody>
          <a:bodyPr>
            <a:normAutofit/>
          </a:bodyPr>
          <a:lstStyle/>
          <a:p>
            <a:r>
              <a:rPr lang="hr-HR" sz="2400" dirty="0"/>
              <a:t>Djelatnici škole se pridržavaju posebnih propisa vezanih uz </a:t>
            </a:r>
            <a:r>
              <a:rPr lang="hr-HR" sz="2400" b="1" dirty="0"/>
              <a:t>zaštitu osobnih podataka </a:t>
            </a:r>
            <a:r>
              <a:rPr lang="hr-HR" sz="2400" dirty="0"/>
              <a:t>i prava na pristup informacijama. </a:t>
            </a:r>
          </a:p>
          <a:p>
            <a:endParaRPr lang="hr-HR" sz="2000" dirty="0">
              <a:solidFill>
                <a:srgbClr val="00B050"/>
              </a:solidFill>
            </a:endParaRPr>
          </a:p>
          <a:p>
            <a:r>
              <a:rPr lang="hr-HR" sz="2000" dirty="0"/>
              <a:t>Zakon o zaštiti osobnih podataka na snazi od 25.5.2018. g. – roditelji u svakom trenutku mogu tražiti uvid u osobne podatke djeteta i odustati od dane privole za obradu osobnih podataka djeteta (prava sukladno čl. 19. i 20. </a:t>
            </a:r>
            <a:r>
              <a:rPr lang="hr-HR" sz="2000" i="1" dirty="0"/>
              <a:t>Zakona o zaštiti osobnih podataka</a:t>
            </a:r>
            <a:r>
              <a:rPr lang="hr-HR" sz="2000" dirty="0"/>
              <a:t>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5007</TotalTime>
  <Words>3406</Words>
  <Application>Microsoft Office PowerPoint</Application>
  <PresentationFormat>On-screen Show (4:3)</PresentationFormat>
  <Paragraphs>413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Tw Cen MT</vt:lpstr>
      <vt:lpstr>Wingdings</vt:lpstr>
      <vt:lpstr>Wingdings 2</vt:lpstr>
      <vt:lpstr>Median</vt:lpstr>
      <vt:lpstr> Izvješće o stanju sigurnosti, provođenju ŠPP-a te mjerama poduzetim u cilju zaštite prava učenika  Školska godina 2021./’22. OŠ Zlatar Bistrica</vt:lpstr>
      <vt:lpstr>Zakonska utemeljenost i obveza </vt:lpstr>
      <vt:lpstr>Prava učenika (čl. 2. – 5.)</vt:lpstr>
      <vt:lpstr>VIJEĆE UČENIKA – stručna suradnica pedagoginja</vt:lpstr>
      <vt:lpstr>Postupanje u poduzimanju mjera zaštite u slučaju povrede prava učenika (čl. 6. - 15.) </vt:lpstr>
      <vt:lpstr>Sigurnost učenika (čl. 16. i 17.)</vt:lpstr>
      <vt:lpstr>PowerPoint Presentation</vt:lpstr>
      <vt:lpstr>Sigurnost i mediji (čl.18.-20.)</vt:lpstr>
      <vt:lpstr>Zaštita podataka (čl. 22.)</vt:lpstr>
      <vt:lpstr>Pravo na neometani  odgojno-obrazovni rad (čl. 23.)</vt:lpstr>
      <vt:lpstr>ŠPP (čl. 23. i 24.)</vt:lpstr>
      <vt:lpstr>PREVENTIVNE TEME I AKTIVNOSTI ODRŽANE NA SR  1. RAZRED                                      Andreja Jertec</vt:lpstr>
      <vt:lpstr>2. A razred                                  Sanja Martinjak</vt:lpstr>
      <vt:lpstr>2. B RAZRED             Monika Cvetko</vt:lpstr>
      <vt:lpstr>3. A razred                                   Rajna Borovčak</vt:lpstr>
      <vt:lpstr>3. B RAZRED                                      Sanja Čebrajac</vt:lpstr>
      <vt:lpstr>4. RAZRED                                     Kasandra Totović</vt:lpstr>
      <vt:lpstr>5. A razred                                   Marija Car</vt:lpstr>
      <vt:lpstr>5. B razred                      Ivica Švaljek</vt:lpstr>
      <vt:lpstr>6. A razred                                 Marta Hajster</vt:lpstr>
      <vt:lpstr>6. B razred                               Domagoj Patek</vt:lpstr>
      <vt:lpstr>7. A razred                             Sandra Belinić</vt:lpstr>
      <vt:lpstr>7. B razred                                Marija Hudi Hirtec</vt:lpstr>
      <vt:lpstr>8. A razred                         Vladimir Matejaš</vt:lpstr>
      <vt:lpstr>8. B RAZRED                                     Alen Matijašević</vt:lpstr>
      <vt:lpstr>ŠPP – univerzalna prevencija</vt:lpstr>
      <vt:lpstr>PowerPoint Presentation</vt:lpstr>
      <vt:lpstr>ŠPP – planirana univerzalna prevencija</vt:lpstr>
      <vt:lpstr>ŠPP – planirana selektivna prevencija</vt:lpstr>
      <vt:lpstr>PowerPoint Presentation</vt:lpstr>
      <vt:lpstr>ŠPP – selektivna/indicirana prevencija</vt:lpstr>
      <vt:lpstr>ŠPP – rad s roditeljima</vt:lpstr>
      <vt:lpstr>ŠPP – rad s učiteljima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unreal</dc:creator>
  <cp:lastModifiedBy>Korisnik</cp:lastModifiedBy>
  <cp:revision>438</cp:revision>
  <cp:lastPrinted>2022-06-17T11:48:48Z</cp:lastPrinted>
  <dcterms:created xsi:type="dcterms:W3CDTF">2017-03-26T20:37:02Z</dcterms:created>
  <dcterms:modified xsi:type="dcterms:W3CDTF">2022-06-21T08:42:50Z</dcterms:modified>
</cp:coreProperties>
</file>